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1" r:id="rId3"/>
    <p:sldId id="262" r:id="rId4"/>
    <p:sldId id="279" r:id="rId5"/>
    <p:sldId id="272" r:id="rId6"/>
    <p:sldId id="290" r:id="rId7"/>
    <p:sldId id="275" r:id="rId8"/>
    <p:sldId id="276" r:id="rId9"/>
    <p:sldId id="296" r:id="rId10"/>
    <p:sldId id="297" r:id="rId11"/>
    <p:sldId id="291" r:id="rId12"/>
    <p:sldId id="280" r:id="rId13"/>
    <p:sldId id="283" r:id="rId14"/>
    <p:sldId id="284" r:id="rId15"/>
    <p:sldId id="273" r:id="rId16"/>
    <p:sldId id="277" r:id="rId17"/>
    <p:sldId id="295" r:id="rId18"/>
    <p:sldId id="285" r:id="rId19"/>
    <p:sldId id="286" r:id="rId20"/>
    <p:sldId id="287" r:id="rId21"/>
    <p:sldId id="288" r:id="rId22"/>
    <p:sldId id="292" r:id="rId23"/>
    <p:sldId id="293" r:id="rId24"/>
    <p:sldId id="294" r:id="rId25"/>
    <p:sldId id="278" r:id="rId26"/>
  </p:sldIdLst>
  <p:sldSz cx="9144000" cy="6858000" type="screen4x3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A3F1B03-E80E-4253-BD33-A13E3D6DE8F9}">
          <p14:sldIdLst>
            <p14:sldId id="256"/>
          </p14:sldIdLst>
        </p14:section>
        <p14:section name="Review" id="{3056AD04-3678-4A49-937C-28797821CB39}">
          <p14:sldIdLst>
            <p14:sldId id="261"/>
            <p14:sldId id="262"/>
          </p14:sldIdLst>
        </p14:section>
        <p14:section name="Functional Programming" id="{8F6C3362-2102-4391-9F79-68DB24C3AB13}">
          <p14:sldIdLst>
            <p14:sldId id="279"/>
            <p14:sldId id="272"/>
            <p14:sldId id="290"/>
            <p14:sldId id="275"/>
            <p14:sldId id="276"/>
            <p14:sldId id="296"/>
            <p14:sldId id="297"/>
          </p14:sldIdLst>
        </p14:section>
        <p14:section name="Haskell &amp; Hugs" id="{38E706B9-14F8-472E-94E4-87C404A86D4F}">
          <p14:sldIdLst>
            <p14:sldId id="291"/>
            <p14:sldId id="280"/>
            <p14:sldId id="283"/>
            <p14:sldId id="284"/>
          </p14:sldIdLst>
        </p14:section>
        <p14:section name="Example" id="{EDFE33A2-DC00-4218-B8DB-7B48B3FE48ED}">
          <p14:sldIdLst>
            <p14:sldId id="273"/>
            <p14:sldId id="277"/>
            <p14:sldId id="295"/>
            <p14:sldId id="285"/>
            <p14:sldId id="286"/>
            <p14:sldId id="287"/>
            <p14:sldId id="288"/>
            <p14:sldId id="292"/>
            <p14:sldId id="293"/>
            <p14:sldId id="294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3E08FF-5F9D-4653-A564-3641BF7EDD39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F7AE0B-F22A-496A-9D49-54982CDD20A0}">
      <dgm:prSet phldrT="[Text]"/>
      <dgm:spPr/>
      <dgm:t>
        <a:bodyPr/>
        <a:lstStyle/>
        <a:p>
          <a:r>
            <a:rPr lang="en-US" dirty="0" smtClean="0"/>
            <a:t>Programming</a:t>
          </a:r>
          <a:endParaRPr lang="en-US" dirty="0"/>
        </a:p>
      </dgm:t>
    </dgm:pt>
    <dgm:pt modelId="{67C77CED-25C3-4408-BB2B-2860ED56EC65}" type="parTrans" cxnId="{C59B054A-A161-4633-9A1E-EE77405F3DF8}">
      <dgm:prSet/>
      <dgm:spPr/>
      <dgm:t>
        <a:bodyPr/>
        <a:lstStyle/>
        <a:p>
          <a:endParaRPr lang="en-US"/>
        </a:p>
      </dgm:t>
    </dgm:pt>
    <dgm:pt modelId="{5E4D1620-242B-4E2D-8A63-44DBA6AEE0BE}" type="sibTrans" cxnId="{C59B054A-A161-4633-9A1E-EE77405F3DF8}">
      <dgm:prSet/>
      <dgm:spPr/>
      <dgm:t>
        <a:bodyPr/>
        <a:lstStyle/>
        <a:p>
          <a:endParaRPr lang="en-US"/>
        </a:p>
      </dgm:t>
    </dgm:pt>
    <dgm:pt modelId="{1D04737C-273A-4A08-8BE2-2F30810F629C}">
      <dgm:prSet phldrT="[Text]"/>
      <dgm:spPr/>
      <dgm:t>
        <a:bodyPr/>
        <a:lstStyle/>
        <a:p>
          <a:r>
            <a:rPr lang="en-US" dirty="0" smtClean="0"/>
            <a:t>Programming Paradigms</a:t>
          </a:r>
          <a:endParaRPr lang="en-US" dirty="0"/>
        </a:p>
      </dgm:t>
    </dgm:pt>
    <dgm:pt modelId="{E8A3A9E4-4CEE-4F2F-99EA-55FBC042DDC8}" type="parTrans" cxnId="{2991E9E3-5C18-4238-9857-60B0427B312D}">
      <dgm:prSet/>
      <dgm:spPr/>
      <dgm:t>
        <a:bodyPr/>
        <a:lstStyle/>
        <a:p>
          <a:endParaRPr lang="en-US"/>
        </a:p>
      </dgm:t>
    </dgm:pt>
    <dgm:pt modelId="{EF887E50-DEAD-4242-A9C3-37811ED5F6C1}" type="sibTrans" cxnId="{2991E9E3-5C18-4238-9857-60B0427B312D}">
      <dgm:prSet/>
      <dgm:spPr/>
      <dgm:t>
        <a:bodyPr/>
        <a:lstStyle/>
        <a:p>
          <a:endParaRPr lang="en-US"/>
        </a:p>
      </dgm:t>
    </dgm:pt>
    <dgm:pt modelId="{AFC88BCE-2645-4A97-A068-13F78AA45A56}">
      <dgm:prSet phldrT="[Text]"/>
      <dgm:spPr/>
      <dgm:t>
        <a:bodyPr/>
        <a:lstStyle/>
        <a:p>
          <a:r>
            <a:rPr lang="en-US" dirty="0" smtClean="0"/>
            <a:t>Programming Methodology</a:t>
          </a:r>
          <a:endParaRPr lang="en-US" dirty="0"/>
        </a:p>
      </dgm:t>
    </dgm:pt>
    <dgm:pt modelId="{63ABEF5C-CC89-403F-9313-523887E36F05}" type="parTrans" cxnId="{6351A139-3809-4BE3-8709-D143D0F6E0FA}">
      <dgm:prSet/>
      <dgm:spPr/>
      <dgm:t>
        <a:bodyPr/>
        <a:lstStyle/>
        <a:p>
          <a:endParaRPr lang="en-US"/>
        </a:p>
      </dgm:t>
    </dgm:pt>
    <dgm:pt modelId="{85462A1A-466B-4BD2-A627-F5CE548C3682}" type="sibTrans" cxnId="{6351A139-3809-4BE3-8709-D143D0F6E0FA}">
      <dgm:prSet/>
      <dgm:spPr/>
      <dgm:t>
        <a:bodyPr/>
        <a:lstStyle/>
        <a:p>
          <a:endParaRPr lang="en-US"/>
        </a:p>
      </dgm:t>
    </dgm:pt>
    <dgm:pt modelId="{CBD187AE-C84F-459D-88D4-6E55189D65C7}" type="pres">
      <dgm:prSet presAssocID="{463E08FF-5F9D-4653-A564-3641BF7EDD3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6ED4FC-D1E3-49F0-B36F-AD9846F90472}" type="pres">
      <dgm:prSet presAssocID="{8BF7AE0B-F22A-496A-9D49-54982CDD20A0}" presName="root1" presStyleCnt="0"/>
      <dgm:spPr/>
    </dgm:pt>
    <dgm:pt modelId="{2B198F7C-42FA-4D50-9815-187891A21E2E}" type="pres">
      <dgm:prSet presAssocID="{8BF7AE0B-F22A-496A-9D49-54982CDD20A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031E1E-9F63-4902-B4B7-55C5C13C6D06}" type="pres">
      <dgm:prSet presAssocID="{8BF7AE0B-F22A-496A-9D49-54982CDD20A0}" presName="level2hierChild" presStyleCnt="0"/>
      <dgm:spPr/>
    </dgm:pt>
    <dgm:pt modelId="{6BDCBDB8-8C67-40DF-8034-FA2CD2A775E1}" type="pres">
      <dgm:prSet presAssocID="{E8A3A9E4-4CEE-4F2F-99EA-55FBC042DDC8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F59ED495-DBFE-4562-ABA8-11C509DA5D7D}" type="pres">
      <dgm:prSet presAssocID="{E8A3A9E4-4CEE-4F2F-99EA-55FBC042DDC8}" presName="connTx" presStyleLbl="parChTrans1D2" presStyleIdx="0" presStyleCnt="2"/>
      <dgm:spPr/>
      <dgm:t>
        <a:bodyPr/>
        <a:lstStyle/>
        <a:p>
          <a:endParaRPr lang="en-US"/>
        </a:p>
      </dgm:t>
    </dgm:pt>
    <dgm:pt modelId="{216ED3A0-5BAF-4C65-96E4-3E5CD9A5DD4E}" type="pres">
      <dgm:prSet presAssocID="{1D04737C-273A-4A08-8BE2-2F30810F629C}" presName="root2" presStyleCnt="0"/>
      <dgm:spPr/>
    </dgm:pt>
    <dgm:pt modelId="{9E6BBF21-633A-4AE8-9117-66116F84E5EB}" type="pres">
      <dgm:prSet presAssocID="{1D04737C-273A-4A08-8BE2-2F30810F629C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A53AF1E-C983-49D4-A06D-31012DB65F89}" type="pres">
      <dgm:prSet presAssocID="{1D04737C-273A-4A08-8BE2-2F30810F629C}" presName="level3hierChild" presStyleCnt="0"/>
      <dgm:spPr/>
    </dgm:pt>
    <dgm:pt modelId="{48C2F30E-2961-43A2-BEFC-A18B3FCF2807}" type="pres">
      <dgm:prSet presAssocID="{63ABEF5C-CC89-403F-9313-523887E36F05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032959DA-92B2-46CC-AB49-9F2692281EAB}" type="pres">
      <dgm:prSet presAssocID="{63ABEF5C-CC89-403F-9313-523887E36F05}" presName="connTx" presStyleLbl="parChTrans1D2" presStyleIdx="1" presStyleCnt="2"/>
      <dgm:spPr/>
      <dgm:t>
        <a:bodyPr/>
        <a:lstStyle/>
        <a:p>
          <a:endParaRPr lang="en-US"/>
        </a:p>
      </dgm:t>
    </dgm:pt>
    <dgm:pt modelId="{BC8D2E88-4F6C-4CF3-ACD6-4A6012CF372B}" type="pres">
      <dgm:prSet presAssocID="{AFC88BCE-2645-4A97-A068-13F78AA45A56}" presName="root2" presStyleCnt="0"/>
      <dgm:spPr/>
    </dgm:pt>
    <dgm:pt modelId="{2B4FA601-AE0A-4573-B0B8-A6BB116CDCB0}" type="pres">
      <dgm:prSet presAssocID="{AFC88BCE-2645-4A97-A068-13F78AA45A56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A6BF0D-2FF9-483A-9D63-9B59B0250A6C}" type="pres">
      <dgm:prSet presAssocID="{AFC88BCE-2645-4A97-A068-13F78AA45A56}" presName="level3hierChild" presStyleCnt="0"/>
      <dgm:spPr/>
    </dgm:pt>
  </dgm:ptLst>
  <dgm:cxnLst>
    <dgm:cxn modelId="{52055EB6-352D-4FFE-956F-37F5141CEFDB}" type="presOf" srcId="{63ABEF5C-CC89-403F-9313-523887E36F05}" destId="{48C2F30E-2961-43A2-BEFC-A18B3FCF2807}" srcOrd="0" destOrd="0" presId="urn:microsoft.com/office/officeart/2005/8/layout/hierarchy2"/>
    <dgm:cxn modelId="{E0E7CF2D-B6C5-4518-A9F4-26C6F7119B09}" type="presOf" srcId="{63ABEF5C-CC89-403F-9313-523887E36F05}" destId="{032959DA-92B2-46CC-AB49-9F2692281EAB}" srcOrd="1" destOrd="0" presId="urn:microsoft.com/office/officeart/2005/8/layout/hierarchy2"/>
    <dgm:cxn modelId="{C59B054A-A161-4633-9A1E-EE77405F3DF8}" srcId="{463E08FF-5F9D-4653-A564-3641BF7EDD39}" destId="{8BF7AE0B-F22A-496A-9D49-54982CDD20A0}" srcOrd="0" destOrd="0" parTransId="{67C77CED-25C3-4408-BB2B-2860ED56EC65}" sibTransId="{5E4D1620-242B-4E2D-8A63-44DBA6AEE0BE}"/>
    <dgm:cxn modelId="{2991E9E3-5C18-4238-9857-60B0427B312D}" srcId="{8BF7AE0B-F22A-496A-9D49-54982CDD20A0}" destId="{1D04737C-273A-4A08-8BE2-2F30810F629C}" srcOrd="0" destOrd="0" parTransId="{E8A3A9E4-4CEE-4F2F-99EA-55FBC042DDC8}" sibTransId="{EF887E50-DEAD-4242-A9C3-37811ED5F6C1}"/>
    <dgm:cxn modelId="{58074205-F998-4175-908F-0EEAFD728748}" type="presOf" srcId="{1D04737C-273A-4A08-8BE2-2F30810F629C}" destId="{9E6BBF21-633A-4AE8-9117-66116F84E5EB}" srcOrd="0" destOrd="0" presId="urn:microsoft.com/office/officeart/2005/8/layout/hierarchy2"/>
    <dgm:cxn modelId="{82EFE503-44CD-410F-B31A-E6EC91BF204A}" type="presOf" srcId="{AFC88BCE-2645-4A97-A068-13F78AA45A56}" destId="{2B4FA601-AE0A-4573-B0B8-A6BB116CDCB0}" srcOrd="0" destOrd="0" presId="urn:microsoft.com/office/officeart/2005/8/layout/hierarchy2"/>
    <dgm:cxn modelId="{9A913F72-2E2A-4F73-A65E-E792C0171C04}" type="presOf" srcId="{E8A3A9E4-4CEE-4F2F-99EA-55FBC042DDC8}" destId="{6BDCBDB8-8C67-40DF-8034-FA2CD2A775E1}" srcOrd="0" destOrd="0" presId="urn:microsoft.com/office/officeart/2005/8/layout/hierarchy2"/>
    <dgm:cxn modelId="{3F7058AA-B9C3-43D2-8D4F-453DCA65F273}" type="presOf" srcId="{8BF7AE0B-F22A-496A-9D49-54982CDD20A0}" destId="{2B198F7C-42FA-4D50-9815-187891A21E2E}" srcOrd="0" destOrd="0" presId="urn:microsoft.com/office/officeart/2005/8/layout/hierarchy2"/>
    <dgm:cxn modelId="{8A1159CF-6BC5-4CBA-9917-91663F510D52}" type="presOf" srcId="{E8A3A9E4-4CEE-4F2F-99EA-55FBC042DDC8}" destId="{F59ED495-DBFE-4562-ABA8-11C509DA5D7D}" srcOrd="1" destOrd="0" presId="urn:microsoft.com/office/officeart/2005/8/layout/hierarchy2"/>
    <dgm:cxn modelId="{13C67B4D-8294-4C06-B106-4AB7492B18B9}" type="presOf" srcId="{463E08FF-5F9D-4653-A564-3641BF7EDD39}" destId="{CBD187AE-C84F-459D-88D4-6E55189D65C7}" srcOrd="0" destOrd="0" presId="urn:microsoft.com/office/officeart/2005/8/layout/hierarchy2"/>
    <dgm:cxn modelId="{6351A139-3809-4BE3-8709-D143D0F6E0FA}" srcId="{8BF7AE0B-F22A-496A-9D49-54982CDD20A0}" destId="{AFC88BCE-2645-4A97-A068-13F78AA45A56}" srcOrd="1" destOrd="0" parTransId="{63ABEF5C-CC89-403F-9313-523887E36F05}" sibTransId="{85462A1A-466B-4BD2-A627-F5CE548C3682}"/>
    <dgm:cxn modelId="{548AF50E-54F5-4CA2-8D71-29BE549339D0}" type="presParOf" srcId="{CBD187AE-C84F-459D-88D4-6E55189D65C7}" destId="{366ED4FC-D1E3-49F0-B36F-AD9846F90472}" srcOrd="0" destOrd="0" presId="urn:microsoft.com/office/officeart/2005/8/layout/hierarchy2"/>
    <dgm:cxn modelId="{9C6B6162-B8D3-4B27-B9A4-C349FFCD769F}" type="presParOf" srcId="{366ED4FC-D1E3-49F0-B36F-AD9846F90472}" destId="{2B198F7C-42FA-4D50-9815-187891A21E2E}" srcOrd="0" destOrd="0" presId="urn:microsoft.com/office/officeart/2005/8/layout/hierarchy2"/>
    <dgm:cxn modelId="{1F7C8835-D159-4C1A-A0AC-6244B1711442}" type="presParOf" srcId="{366ED4FC-D1E3-49F0-B36F-AD9846F90472}" destId="{7C031E1E-9F63-4902-B4B7-55C5C13C6D06}" srcOrd="1" destOrd="0" presId="urn:microsoft.com/office/officeart/2005/8/layout/hierarchy2"/>
    <dgm:cxn modelId="{1F6BD080-2A0D-4052-879D-366857FCE970}" type="presParOf" srcId="{7C031E1E-9F63-4902-B4B7-55C5C13C6D06}" destId="{6BDCBDB8-8C67-40DF-8034-FA2CD2A775E1}" srcOrd="0" destOrd="0" presId="urn:microsoft.com/office/officeart/2005/8/layout/hierarchy2"/>
    <dgm:cxn modelId="{198BF1AA-61A6-4A3E-AC56-3B2587606B81}" type="presParOf" srcId="{6BDCBDB8-8C67-40DF-8034-FA2CD2A775E1}" destId="{F59ED495-DBFE-4562-ABA8-11C509DA5D7D}" srcOrd="0" destOrd="0" presId="urn:microsoft.com/office/officeart/2005/8/layout/hierarchy2"/>
    <dgm:cxn modelId="{4EEF7986-403F-419F-A391-411F34FF8872}" type="presParOf" srcId="{7C031E1E-9F63-4902-B4B7-55C5C13C6D06}" destId="{216ED3A0-5BAF-4C65-96E4-3E5CD9A5DD4E}" srcOrd="1" destOrd="0" presId="urn:microsoft.com/office/officeart/2005/8/layout/hierarchy2"/>
    <dgm:cxn modelId="{2B7C8824-1D2E-48FA-BE21-D3DEDD7A9BA8}" type="presParOf" srcId="{216ED3A0-5BAF-4C65-96E4-3E5CD9A5DD4E}" destId="{9E6BBF21-633A-4AE8-9117-66116F84E5EB}" srcOrd="0" destOrd="0" presId="urn:microsoft.com/office/officeart/2005/8/layout/hierarchy2"/>
    <dgm:cxn modelId="{84DA4C05-F840-456A-908D-EFF522E6AF16}" type="presParOf" srcId="{216ED3A0-5BAF-4C65-96E4-3E5CD9A5DD4E}" destId="{9A53AF1E-C983-49D4-A06D-31012DB65F89}" srcOrd="1" destOrd="0" presId="urn:microsoft.com/office/officeart/2005/8/layout/hierarchy2"/>
    <dgm:cxn modelId="{2A0D48EA-5952-4AE0-80DF-F266D3D16465}" type="presParOf" srcId="{7C031E1E-9F63-4902-B4B7-55C5C13C6D06}" destId="{48C2F30E-2961-43A2-BEFC-A18B3FCF2807}" srcOrd="2" destOrd="0" presId="urn:microsoft.com/office/officeart/2005/8/layout/hierarchy2"/>
    <dgm:cxn modelId="{23B40C04-23B6-49EC-8858-2D8C49C60026}" type="presParOf" srcId="{48C2F30E-2961-43A2-BEFC-A18B3FCF2807}" destId="{032959DA-92B2-46CC-AB49-9F2692281EAB}" srcOrd="0" destOrd="0" presId="urn:microsoft.com/office/officeart/2005/8/layout/hierarchy2"/>
    <dgm:cxn modelId="{AA034D6F-DFE1-4371-A125-47E0CC393841}" type="presParOf" srcId="{7C031E1E-9F63-4902-B4B7-55C5C13C6D06}" destId="{BC8D2E88-4F6C-4CF3-ACD6-4A6012CF372B}" srcOrd="3" destOrd="0" presId="urn:microsoft.com/office/officeart/2005/8/layout/hierarchy2"/>
    <dgm:cxn modelId="{FCDD745F-E4FA-41E5-AB5F-D8AB3DFB4EE1}" type="presParOf" srcId="{BC8D2E88-4F6C-4CF3-ACD6-4A6012CF372B}" destId="{2B4FA601-AE0A-4573-B0B8-A6BB116CDCB0}" srcOrd="0" destOrd="0" presId="urn:microsoft.com/office/officeart/2005/8/layout/hierarchy2"/>
    <dgm:cxn modelId="{670AFDEE-FE6D-4563-93D4-CFB5955945E0}" type="presParOf" srcId="{BC8D2E88-4F6C-4CF3-ACD6-4A6012CF372B}" destId="{CFA6BF0D-2FF9-483A-9D63-9B59B0250A6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198F7C-42FA-4D50-9815-187891A21E2E}">
      <dsp:nvSpPr>
        <dsp:cNvPr id="0" name=""/>
        <dsp:cNvSpPr/>
      </dsp:nvSpPr>
      <dsp:spPr>
        <a:xfrm>
          <a:off x="1577" y="1227466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</a:t>
          </a:r>
          <a:endParaRPr lang="en-US" sz="2400" kern="1200" dirty="0"/>
        </a:p>
      </dsp:txBody>
      <dsp:txXfrm>
        <a:off x="27131" y="1253020"/>
        <a:ext cx="1693827" cy="821359"/>
      </dsp:txXfrm>
    </dsp:sp>
    <dsp:sp modelId="{6BDCBDB8-8C67-40DF-8034-FA2CD2A775E1}">
      <dsp:nvSpPr>
        <dsp:cNvPr id="0" name=""/>
        <dsp:cNvSpPr/>
      </dsp:nvSpPr>
      <dsp:spPr>
        <a:xfrm rot="19457599">
          <a:off x="1665721" y="1389266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391376"/>
        <a:ext cx="42977" cy="42977"/>
      </dsp:txXfrm>
    </dsp:sp>
    <dsp:sp modelId="{9E6BBF21-633A-4AE8-9117-66116F84E5EB}">
      <dsp:nvSpPr>
        <dsp:cNvPr id="0" name=""/>
        <dsp:cNvSpPr/>
      </dsp:nvSpPr>
      <dsp:spPr>
        <a:xfrm>
          <a:off x="2444487" y="725797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Paradigms</a:t>
          </a:r>
          <a:endParaRPr lang="en-US" sz="2400" kern="1200" dirty="0"/>
        </a:p>
      </dsp:txBody>
      <dsp:txXfrm>
        <a:off x="2470041" y="751351"/>
        <a:ext cx="1693827" cy="821359"/>
      </dsp:txXfrm>
    </dsp:sp>
    <dsp:sp modelId="{48C2F30E-2961-43A2-BEFC-A18B3FCF2807}">
      <dsp:nvSpPr>
        <dsp:cNvPr id="0" name=""/>
        <dsp:cNvSpPr/>
      </dsp:nvSpPr>
      <dsp:spPr>
        <a:xfrm rot="2142401">
          <a:off x="1665721" y="1890935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893045"/>
        <a:ext cx="42977" cy="42977"/>
      </dsp:txXfrm>
    </dsp:sp>
    <dsp:sp modelId="{2B4FA601-AE0A-4573-B0B8-A6BB116CDCB0}">
      <dsp:nvSpPr>
        <dsp:cNvPr id="0" name=""/>
        <dsp:cNvSpPr/>
      </dsp:nvSpPr>
      <dsp:spPr>
        <a:xfrm>
          <a:off x="2444487" y="1729135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Methodology</a:t>
          </a:r>
          <a:endParaRPr lang="en-US" sz="2400" kern="1200" dirty="0"/>
        </a:p>
      </dsp:txBody>
      <dsp:txXfrm>
        <a:off x="2470041" y="1754689"/>
        <a:ext cx="1693827" cy="821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Lecture 24: Functional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911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en-US" smtClean="0"/>
              <a:t>Wednesday May 18,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911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>
              <a:defRPr sz="1300"/>
            </a:lvl1pPr>
          </a:lstStyle>
          <a:p>
            <a:pPr>
              <a:defRPr/>
            </a:pPr>
            <a:fld id="{A893D814-BBC0-4533-B551-D98B0FB61D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9512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Lecture 24: Functional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911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Wednesday May 18,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96" tIns="48198" rIns="96396" bIns="4819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2444" y="4809178"/>
            <a:ext cx="5373412" cy="4554218"/>
          </a:xfrm>
          <a:prstGeom prst="rect">
            <a:avLst/>
          </a:prstGeom>
        </p:spPr>
        <p:txBody>
          <a:bodyPr vert="horz" lIns="96396" tIns="48198" rIns="96396" bIns="4819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911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03A8D299-CD6C-4FE5-837D-4B936C033B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6054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Wednesday May 18,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24: Functional Programming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680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923D7-D27A-4C82-AAE7-DAAB6FD60D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ACF42-B283-4796-9195-60C202167A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AABDC-1769-4E76-A5A3-0E48DEE28F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F1E7C-2531-4F29-80A0-6575BE569B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4E250-EFE7-4FFA-8C8A-DF1B42AC11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2E60C-BE73-4457-AA29-37314DDA0C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5640B-5AAB-48DE-82B0-ECEF450435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dirty="0"/>
              <a:t>Lecture # </a:t>
            </a:r>
            <a:r>
              <a:rPr lang="en-US" sz="2800" dirty="0" smtClean="0"/>
              <a:t>18:Programming </a:t>
            </a:r>
            <a:r>
              <a:rPr lang="en-US" sz="2800" dirty="0" smtClean="0"/>
              <a:t>Paradigms </a:t>
            </a:r>
            <a:br>
              <a:rPr lang="en-US" sz="2800" dirty="0" smtClean="0"/>
            </a:br>
            <a:r>
              <a:rPr lang="en-US" sz="2800" dirty="0" smtClean="0"/>
              <a:t>&gt; Functional Programming</a:t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To know what is Functional Programming</a:t>
            </a:r>
          </a:p>
          <a:p>
            <a:endParaRPr lang="en-US" dirty="0"/>
          </a:p>
          <a:p>
            <a:r>
              <a:rPr lang="en-US" dirty="0" smtClean="0"/>
              <a:t>To know about Haskell and Hugs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Fun. and Imp. 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/>
              <a:t>Imperative Languages: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Efficient execution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Complex semantics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Complex syntax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Concurrency is programmer designed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Functional </a:t>
            </a:r>
            <a:r>
              <a:rPr lang="en-US" sz="2800" dirty="0"/>
              <a:t>Languages: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Inefficient execution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Simple semantics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Simple syntax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Programs can automatically be made concurrent 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3073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3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Hugs</a:t>
            </a:r>
            <a:r>
              <a:rPr lang="en-US" dirty="0"/>
              <a:t> </a:t>
            </a:r>
            <a:r>
              <a:rPr lang="en-US" dirty="0" smtClean="0"/>
              <a:t>: Haskell interpreter</a:t>
            </a:r>
            <a:endParaRPr lang="en-US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u="sng" dirty="0"/>
              <a:t>interpreter</a:t>
            </a:r>
            <a:r>
              <a:rPr lang="en-US" dirty="0"/>
              <a:t> for Haskell, and the most widely used implementation of the language;</a:t>
            </a:r>
          </a:p>
          <a:p>
            <a:endParaRPr lang="en-US" dirty="0"/>
          </a:p>
          <a:p>
            <a:r>
              <a:rPr lang="en-US" dirty="0"/>
              <a:t>An </a:t>
            </a:r>
            <a:r>
              <a:rPr lang="en-US" u="sng" dirty="0"/>
              <a:t>interactive</a:t>
            </a:r>
            <a:r>
              <a:rPr lang="en-US" dirty="0"/>
              <a:t> system, which is well-suited for teaching and prototyping purposes;</a:t>
            </a:r>
          </a:p>
          <a:p>
            <a:endParaRPr lang="en-US" dirty="0"/>
          </a:p>
          <a:p>
            <a:r>
              <a:rPr lang="en-US" dirty="0"/>
              <a:t>Hugs is freely available from: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19CF3-05A1-48C4-8D11-1573821A724C}" type="slidenum">
              <a:rPr lang="en-US"/>
              <a:pPr/>
              <a:t>11</a:t>
            </a:fld>
            <a:endParaRPr lang="en-US"/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2533650" y="4648200"/>
            <a:ext cx="386715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www.haskell.org/hugs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3378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 Application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6330-F42D-4179-A6E6-873F7A71AE79}" type="slidenum">
              <a:rPr lang="en-US"/>
              <a:pPr/>
              <a:t>12</a:t>
            </a:fld>
            <a:endParaRPr lang="en-US"/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838200" y="1752600"/>
            <a:ext cx="7772400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/>
              <a:t>Mathematics style         	Haskell Style</a:t>
            </a:r>
            <a:endParaRPr lang="en-US" sz="2800" dirty="0"/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1143000" y="2438400"/>
            <a:ext cx="239395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f(</a:t>
            </a:r>
            <a:r>
              <a:rPr lang="en-US" sz="2400" dirty="0" err="1">
                <a:latin typeface="Lucida Sans Typewriter" pitchFamily="49" charset="0"/>
              </a:rPr>
              <a:t>a,b</a:t>
            </a:r>
            <a:r>
              <a:rPr lang="en-US" sz="2400" dirty="0">
                <a:latin typeface="Lucida Sans Typewriter" pitchFamily="49" charset="0"/>
              </a:rPr>
              <a:t>) + c d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410200" y="2438400"/>
            <a:ext cx="220980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f a b + c*d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57200" y="4267200"/>
            <a:ext cx="8174038" cy="36933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dirty="0" smtClean="0"/>
              <a:t>Functions have </a:t>
            </a:r>
            <a:r>
              <a:rPr lang="en-US" u="sng" dirty="0"/>
              <a:t>higher priority</a:t>
            </a:r>
            <a:r>
              <a:rPr lang="en-US" dirty="0"/>
              <a:t> than all other operators.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47800" y="4953000"/>
            <a:ext cx="147320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Lucida Sans Typewriter" pitchFamily="49" charset="0"/>
              </a:rPr>
              <a:t>f a + b</a:t>
            </a:r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3695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Examples</a:t>
            </a:r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1B0B-BFB7-47BF-BED9-87E2568B2660}" type="slidenum">
              <a:rPr lang="en-US"/>
              <a:pPr/>
              <a:t>13</a:t>
            </a:fld>
            <a:endParaRPr lang="en-US"/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1882775" y="1550988"/>
            <a:ext cx="2159000" cy="5191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u="sng"/>
              <a:t>Mathematics</a:t>
            </a: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5002213" y="1552575"/>
            <a:ext cx="1296988" cy="5191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u="sng"/>
              <a:t>Haskell</a:t>
            </a:r>
            <a:endParaRPr lang="en-US"/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1963738" y="2454275"/>
            <a:ext cx="92075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f(x)</a:t>
            </a: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1963738" y="3263900"/>
            <a:ext cx="128905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f(x,y)</a:t>
            </a: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1963738" y="4075113"/>
            <a:ext cx="14732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f(g(x))</a:t>
            </a: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1963738" y="4886325"/>
            <a:ext cx="18415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f(x,g(y))</a:t>
            </a:r>
          </a:p>
        </p:txBody>
      </p:sp>
      <p:sp>
        <p:nvSpPr>
          <p:cNvPr id="120842" name="Text Box 10"/>
          <p:cNvSpPr txBox="1">
            <a:spLocks noChangeArrowheads="1"/>
          </p:cNvSpPr>
          <p:nvPr/>
        </p:nvSpPr>
        <p:spPr bwMode="auto">
          <a:xfrm>
            <a:off x="1965325" y="5684838"/>
            <a:ext cx="165735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f(x)g(y)</a:t>
            </a:r>
          </a:p>
        </p:txBody>
      </p:sp>
      <p:sp>
        <p:nvSpPr>
          <p:cNvPr id="120843" name="Text Box 11"/>
          <p:cNvSpPr txBox="1">
            <a:spLocks noChangeArrowheads="1"/>
          </p:cNvSpPr>
          <p:nvPr/>
        </p:nvSpPr>
        <p:spPr bwMode="auto">
          <a:xfrm>
            <a:off x="5095875" y="2447925"/>
            <a:ext cx="7366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 dirty="0">
                <a:latin typeface="Lucida Sans Typewriter" pitchFamily="49" charset="0"/>
              </a:rPr>
              <a:t>f x</a:t>
            </a:r>
          </a:p>
        </p:txBody>
      </p:sp>
      <p:sp>
        <p:nvSpPr>
          <p:cNvPr id="120844" name="Text Box 12"/>
          <p:cNvSpPr txBox="1">
            <a:spLocks noChangeArrowheads="1"/>
          </p:cNvSpPr>
          <p:nvPr/>
        </p:nvSpPr>
        <p:spPr bwMode="auto">
          <a:xfrm>
            <a:off x="5095875" y="3257550"/>
            <a:ext cx="11049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x y</a:t>
            </a:r>
          </a:p>
        </p:txBody>
      </p:sp>
      <p:sp>
        <p:nvSpPr>
          <p:cNvPr id="120845" name="Text Box 13"/>
          <p:cNvSpPr txBox="1">
            <a:spLocks noChangeArrowheads="1"/>
          </p:cNvSpPr>
          <p:nvPr/>
        </p:nvSpPr>
        <p:spPr bwMode="auto">
          <a:xfrm>
            <a:off x="5095875" y="4068763"/>
            <a:ext cx="14732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(g x)</a:t>
            </a:r>
          </a:p>
        </p:txBody>
      </p:sp>
      <p:sp>
        <p:nvSpPr>
          <p:cNvPr id="120846" name="Text Box 14"/>
          <p:cNvSpPr txBox="1">
            <a:spLocks noChangeArrowheads="1"/>
          </p:cNvSpPr>
          <p:nvPr/>
        </p:nvSpPr>
        <p:spPr bwMode="auto">
          <a:xfrm>
            <a:off x="5095875" y="4878388"/>
            <a:ext cx="18415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x (g y)</a:t>
            </a:r>
          </a:p>
        </p:txBody>
      </p:sp>
      <p:sp>
        <p:nvSpPr>
          <p:cNvPr id="120847" name="Text Box 15"/>
          <p:cNvSpPr txBox="1">
            <a:spLocks noChangeArrowheads="1"/>
          </p:cNvSpPr>
          <p:nvPr/>
        </p:nvSpPr>
        <p:spPr bwMode="auto">
          <a:xfrm>
            <a:off x="5097463" y="5689600"/>
            <a:ext cx="18415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x * g y</a:t>
            </a:r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4000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3" grpId="0" animBg="1"/>
      <p:bldP spid="120844" grpId="0" animBg="1"/>
      <p:bldP spid="120845" grpId="0" animBg="1"/>
      <p:bldP spid="120846" grpId="0" animBg="1"/>
      <p:bldP spid="1208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My First Script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A381-CEB5-4A70-8160-8473749664F3}" type="slidenum">
              <a:rPr lang="en-US"/>
              <a:pPr/>
              <a:t>14</a:t>
            </a:fld>
            <a:endParaRPr lang="en-US"/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1393825" y="4419600"/>
            <a:ext cx="5892800" cy="118745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double x    = x + x</a:t>
            </a:r>
          </a:p>
          <a:p>
            <a:endParaRPr lang="en-US" sz="2400" dirty="0">
              <a:latin typeface="Lucida Sans Typewriter" pitchFamily="49" charset="0"/>
            </a:endParaRPr>
          </a:p>
          <a:p>
            <a:r>
              <a:rPr lang="en-US" sz="2400" dirty="0">
                <a:latin typeface="Lucida Sans Typewriter" pitchFamily="49" charset="0"/>
              </a:rPr>
              <a:t>quadruple x = double (double x)</a:t>
            </a:r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449263" y="1873201"/>
            <a:ext cx="8288337" cy="2308324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400" dirty="0"/>
              <a:t>When developing a Haskell </a:t>
            </a:r>
            <a:r>
              <a:rPr lang="en-US" sz="2400" u="sng" dirty="0"/>
              <a:t>script</a:t>
            </a:r>
            <a:r>
              <a:rPr lang="en-US" sz="2400" dirty="0"/>
              <a:t>, it is useful to keep two windows open, one running an editor for the script, and the other running Hugs.</a:t>
            </a:r>
          </a:p>
          <a:p>
            <a:endParaRPr lang="en-US" sz="2400" dirty="0"/>
          </a:p>
          <a:p>
            <a:r>
              <a:rPr lang="en-US" sz="2400" dirty="0"/>
              <a:t>Start an editor, type in the following two function definitions, and save the script as </a:t>
            </a:r>
            <a:r>
              <a:rPr lang="en-US" sz="2400" u="sng" dirty="0" err="1"/>
              <a:t>test.hs</a:t>
            </a:r>
            <a:r>
              <a:rPr lang="en-US" sz="2400" dirty="0"/>
              <a:t>:</a:t>
            </a:r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B"/>
          <p:cNvSpPr/>
          <p:nvPr/>
        </p:nvSpPr>
        <p:spPr>
          <a:xfrm>
            <a:off x="12700" y="6718300"/>
            <a:ext cx="4318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Exercise:  Write a program to compute the sum of N numbers, where N is provided by the User?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4622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Imperative Solution Vs Functional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5800" y="14478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Gill Sans MT" pitchFamily="34" charset="0"/>
              </a:rPr>
              <a:t>main ()</a:t>
            </a:r>
          </a:p>
          <a:p>
            <a:r>
              <a:rPr lang="en-US" sz="2400">
                <a:latin typeface="Gill Sans MT" pitchFamily="34" charset="0"/>
              </a:rPr>
              <a:t>{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5800" y="5562600"/>
            <a:ext cx="287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}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95400" y="2362200"/>
            <a:ext cx="1268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sum = 0;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95400" y="2971800"/>
            <a:ext cx="26527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for (i =0; i &lt; n; i++)</a:t>
            </a:r>
          </a:p>
          <a:p>
            <a:r>
              <a:rPr lang="en-US" sz="2400">
                <a:latin typeface="Gill Sans MT" pitchFamily="34" charset="0"/>
              </a:rPr>
              <a:t>{</a:t>
            </a:r>
          </a:p>
          <a:p>
            <a:endParaRPr lang="en-US">
              <a:latin typeface="Gill Sans MT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95400" y="4953000"/>
            <a:ext cx="287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}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05000" y="4114800"/>
            <a:ext cx="1954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sum = sum + i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172200" y="2895600"/>
            <a:ext cx="2463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Now how to solve using</a:t>
            </a:r>
          </a:p>
          <a:p>
            <a:r>
              <a:rPr lang="en-US">
                <a:latin typeface="Gill Sans MT" pitchFamily="34" charset="0"/>
              </a:rPr>
              <a:t>Functional paradigm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85800" y="1447800"/>
            <a:ext cx="2643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func sum(n:int) : int;</a:t>
            </a:r>
          </a:p>
          <a:p>
            <a:r>
              <a:rPr lang="en-US" sz="2400">
                <a:latin typeface="Gill Sans MT" pitchFamily="34" charset="0"/>
              </a:rPr>
              <a:t>{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72200" y="4267200"/>
            <a:ext cx="26812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In Functional programming</a:t>
            </a:r>
          </a:p>
          <a:p>
            <a:r>
              <a:rPr lang="en-US">
                <a:latin typeface="Gill Sans MT" pitchFamily="34" charset="0"/>
              </a:rPr>
              <a:t>Always think about value </a:t>
            </a:r>
          </a:p>
          <a:p>
            <a:r>
              <a:rPr lang="en-US">
                <a:latin typeface="Gill Sans MT" pitchFamily="34" charset="0"/>
              </a:rPr>
              <a:t>And their expected output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819400" y="2057400"/>
            <a:ext cx="3962400" cy="533400"/>
            <a:chOff x="2819400" y="2057401"/>
            <a:chExt cx="3962400" cy="533399"/>
          </a:xfrm>
        </p:grpSpPr>
        <p:cxnSp>
          <p:nvCxnSpPr>
            <p:cNvPr id="16" name="Straight Arrow Connector 15"/>
            <p:cNvCxnSpPr/>
            <p:nvPr/>
          </p:nvCxnSpPr>
          <p:spPr>
            <a:xfrm rot="10800000" flipV="1">
              <a:off x="2819400" y="2286001"/>
              <a:ext cx="1143000" cy="30479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44" name="TextBox 18"/>
            <p:cNvSpPr txBox="1">
              <a:spLocks noChangeArrowheads="1"/>
            </p:cNvSpPr>
            <p:nvPr/>
          </p:nvSpPr>
          <p:spPr bwMode="auto">
            <a:xfrm>
              <a:off x="4114800" y="2057401"/>
              <a:ext cx="2667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ill Sans MT" pitchFamily="34" charset="0"/>
                </a:rPr>
                <a:t>No State – so remove this</a:t>
              </a:r>
            </a:p>
          </p:txBody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71600" y="2209800"/>
            <a:ext cx="21701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Monotype Sorts"/>
              <a:buNone/>
            </a:pPr>
            <a:r>
              <a:rPr lang="en-US" sz="2400">
                <a:latin typeface="Gill Sans MT" pitchFamily="34" charset="0"/>
              </a:rPr>
              <a:t>if n = 0 </a:t>
            </a:r>
          </a:p>
          <a:p>
            <a:pPr>
              <a:buFont typeface="Monotype Sorts"/>
              <a:buNone/>
            </a:pPr>
            <a:r>
              <a:rPr lang="en-US" sz="2400">
                <a:latin typeface="Gill Sans MT" pitchFamily="34" charset="0"/>
              </a:rPr>
              <a:t>             then  0</a:t>
            </a:r>
          </a:p>
          <a:p>
            <a:endParaRPr lang="en-US">
              <a:latin typeface="Gill Sans MT" pitchFamily="34" charset="0"/>
            </a:endParaRPr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3962400" y="4724400"/>
            <a:ext cx="3733800" cy="1408113"/>
            <a:chOff x="3962400" y="4724400"/>
            <a:chExt cx="3733800" cy="1408331"/>
          </a:xfrm>
        </p:grpSpPr>
        <p:cxnSp>
          <p:nvCxnSpPr>
            <p:cNvPr id="23" name="Straight Arrow Connector 22"/>
            <p:cNvCxnSpPr/>
            <p:nvPr/>
          </p:nvCxnSpPr>
          <p:spPr>
            <a:xfrm rot="10800000">
              <a:off x="3962400" y="4724400"/>
              <a:ext cx="1371600" cy="76211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42" name="TextBox 23"/>
            <p:cNvSpPr txBox="1">
              <a:spLocks noChangeArrowheads="1"/>
            </p:cNvSpPr>
            <p:nvPr/>
          </p:nvSpPr>
          <p:spPr bwMode="auto">
            <a:xfrm>
              <a:off x="5562600" y="5486400"/>
              <a:ext cx="21336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ill Sans MT" pitchFamily="34" charset="0"/>
                </a:rPr>
                <a:t>No Loops – replace with a function</a:t>
              </a:r>
            </a:p>
          </p:txBody>
        </p: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371600" y="3581400"/>
            <a:ext cx="222885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else </a:t>
            </a:r>
          </a:p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     n + sum(n-1)</a:t>
            </a:r>
          </a:p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 </a:t>
            </a:r>
          </a:p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end;</a:t>
            </a:r>
          </a:p>
          <a:p>
            <a:endParaRPr lang="en-US" dirty="0">
              <a:latin typeface="Gill Sans MT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429000" y="5867400"/>
            <a:ext cx="16240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Gill Sans MT" pitchFamily="34" charset="0"/>
              </a:rPr>
              <a:t>RECURSION</a:t>
            </a:r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4927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7" grpId="1"/>
      <p:bldP spid="8" grpId="1"/>
      <p:bldP spid="9" grpId="1"/>
      <p:bldP spid="10" grpId="1"/>
      <p:bldP spid="12" grpId="0"/>
      <p:bldP spid="13" grpId="0"/>
      <p:bldP spid="14" grpId="0"/>
      <p:bldP spid="21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190501" y="914400"/>
            <a:ext cx="8229600" cy="457200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Imperative     </a:t>
            </a:r>
            <a:r>
              <a:rPr lang="en-US" dirty="0" err="1" smtClean="0"/>
              <a:t>Vs</a:t>
            </a:r>
            <a:r>
              <a:rPr lang="en-US" dirty="0" smtClean="0"/>
              <a:t>     Functional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1589926"/>
            <a:ext cx="7086600" cy="4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Connector 16"/>
          <p:cNvCxnSpPr>
            <a:endCxn id="1026" idx="2"/>
          </p:cNvCxnSpPr>
          <p:nvPr/>
        </p:nvCxnSpPr>
        <p:spPr>
          <a:xfrm>
            <a:off x="4305301" y="1371600"/>
            <a:ext cx="0" cy="5083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B"/>
          <p:cNvSpPr/>
          <p:nvPr/>
        </p:nvSpPr>
        <p:spPr>
          <a:xfrm>
            <a:off x="12700" y="6718300"/>
            <a:ext cx="5245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48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Factorial</a:t>
            </a:r>
            <a:endParaRPr lang="en-US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3F0F4-DC18-41E7-8AD8-90D05EA6AAD3}" type="slidenum">
              <a:rPr lang="en-US"/>
              <a:pPr/>
              <a:t>18</a:t>
            </a:fld>
            <a:endParaRPr lang="en-US"/>
          </a:p>
        </p:txBody>
      </p:sp>
      <p:sp>
        <p:nvSpPr>
          <p:cNvPr id="189443" name="Text Box 3"/>
          <p:cNvSpPr txBox="1">
            <a:spLocks noChangeArrowheads="1"/>
          </p:cNvSpPr>
          <p:nvPr/>
        </p:nvSpPr>
        <p:spPr bwMode="auto">
          <a:xfrm>
            <a:off x="387350" y="1659365"/>
            <a:ext cx="8370888" cy="83099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400" dirty="0"/>
              <a:t>As we have seen, many functions can naturally be defined in terms of other functions.</a:t>
            </a:r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1581150" y="3217863"/>
            <a:ext cx="5340350" cy="9683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 :: Int </a:t>
            </a:r>
            <a:r>
              <a:rPr lang="en-US" sz="2400">
                <a:latin typeface="Lucida Sans Typewriter" pitchFamily="49" charset="0"/>
                <a:sym typeface="Symbol" pitchFamily="18" charset="2"/>
              </a:rPr>
              <a:t></a:t>
            </a:r>
            <a:r>
              <a:rPr lang="en-US" sz="2400">
                <a:latin typeface="Lucida Sans Typewriter" pitchFamily="49" charset="0"/>
              </a:rPr>
              <a:t> Int</a:t>
            </a:r>
          </a:p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n = product [1..n]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5549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A9426-543E-4E01-9D59-EFBA906E4A98}" type="slidenum">
              <a:rPr lang="en-US"/>
              <a:pPr/>
              <a:t>19</a:t>
            </a:fld>
            <a:endParaRPr lang="en-US"/>
          </a:p>
        </p:txBody>
      </p:sp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330200" y="481013"/>
            <a:ext cx="8391525" cy="18002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/>
              <a:t>Expressions are </a:t>
            </a:r>
            <a:r>
              <a:rPr lang="en-US" u="sng"/>
              <a:t>evaluated</a:t>
            </a:r>
            <a:r>
              <a:rPr lang="en-US"/>
              <a:t> by a stepwise process of applying functions to their arguments.</a:t>
            </a:r>
          </a:p>
          <a:p>
            <a:endParaRPr lang="en-US"/>
          </a:p>
          <a:p>
            <a:r>
              <a:rPr lang="en-US"/>
              <a:t>For example:</a:t>
            </a:r>
          </a:p>
        </p:txBody>
      </p:sp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1595438" y="2362200"/>
            <a:ext cx="2209800" cy="420687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Lucida Sans Typewriter" pitchFamily="49" charset="0"/>
              </a:rPr>
              <a:t>factorial 3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5688" y="2682875"/>
            <a:ext cx="3302000" cy="898525"/>
            <a:chOff x="665" y="1949"/>
            <a:chExt cx="2080" cy="566"/>
          </a:xfrm>
        </p:grpSpPr>
        <p:sp>
          <p:nvSpPr>
            <p:cNvPr id="190469" name="Text Box 5"/>
            <p:cNvSpPr txBox="1">
              <a:spLocks noChangeArrowheads="1"/>
            </p:cNvSpPr>
            <p:nvPr/>
          </p:nvSpPr>
          <p:spPr bwMode="auto">
            <a:xfrm>
              <a:off x="1005" y="2250"/>
              <a:ext cx="1740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product [1..3]</a:t>
              </a:r>
            </a:p>
          </p:txBody>
        </p:sp>
        <p:sp>
          <p:nvSpPr>
            <p:cNvPr id="190470" name="Text Box 6"/>
            <p:cNvSpPr txBox="1">
              <a:spLocks noChangeArrowheads="1"/>
            </p:cNvSpPr>
            <p:nvPr/>
          </p:nvSpPr>
          <p:spPr bwMode="auto">
            <a:xfrm>
              <a:off x="665" y="1949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55688" y="3484562"/>
            <a:ext cx="3486150" cy="896938"/>
            <a:chOff x="665" y="2454"/>
            <a:chExt cx="2196" cy="565"/>
          </a:xfrm>
        </p:grpSpPr>
        <p:sp>
          <p:nvSpPr>
            <p:cNvPr id="190472" name="Text Box 8"/>
            <p:cNvSpPr txBox="1">
              <a:spLocks noChangeArrowheads="1"/>
            </p:cNvSpPr>
            <p:nvPr/>
          </p:nvSpPr>
          <p:spPr bwMode="auto">
            <a:xfrm>
              <a:off x="1005" y="2754"/>
              <a:ext cx="185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product [1,2,3]</a:t>
              </a:r>
            </a:p>
          </p:txBody>
        </p:sp>
        <p:sp>
          <p:nvSpPr>
            <p:cNvPr id="190473" name="Text Box 9"/>
            <p:cNvSpPr txBox="1">
              <a:spLocks noChangeArrowheads="1"/>
            </p:cNvSpPr>
            <p:nvPr/>
          </p:nvSpPr>
          <p:spPr bwMode="auto">
            <a:xfrm>
              <a:off x="665" y="2454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055688" y="4287837"/>
            <a:ext cx="1644650" cy="892175"/>
            <a:chOff x="665" y="2960"/>
            <a:chExt cx="1036" cy="562"/>
          </a:xfrm>
        </p:grpSpPr>
        <p:sp>
          <p:nvSpPr>
            <p:cNvPr id="190475" name="Text Box 11"/>
            <p:cNvSpPr txBox="1">
              <a:spLocks noChangeArrowheads="1"/>
            </p:cNvSpPr>
            <p:nvPr/>
          </p:nvSpPr>
          <p:spPr bwMode="auto">
            <a:xfrm>
              <a:off x="1005" y="3257"/>
              <a:ext cx="69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1*2*3</a:t>
              </a:r>
            </a:p>
          </p:txBody>
        </p:sp>
        <p:sp>
          <p:nvSpPr>
            <p:cNvPr id="190476" name="Text Box 12"/>
            <p:cNvSpPr txBox="1">
              <a:spLocks noChangeArrowheads="1"/>
            </p:cNvSpPr>
            <p:nvPr/>
          </p:nvSpPr>
          <p:spPr bwMode="auto">
            <a:xfrm>
              <a:off x="665" y="2960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055688" y="5091112"/>
            <a:ext cx="908050" cy="889000"/>
            <a:chOff x="665" y="3466"/>
            <a:chExt cx="572" cy="560"/>
          </a:xfrm>
        </p:grpSpPr>
        <p:sp>
          <p:nvSpPr>
            <p:cNvPr id="190478" name="Text Box 14"/>
            <p:cNvSpPr txBox="1">
              <a:spLocks noChangeArrowheads="1"/>
            </p:cNvSpPr>
            <p:nvPr/>
          </p:nvSpPr>
          <p:spPr bwMode="auto">
            <a:xfrm>
              <a:off x="1005" y="3761"/>
              <a:ext cx="23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6</a:t>
              </a:r>
            </a:p>
          </p:txBody>
        </p:sp>
        <p:sp>
          <p:nvSpPr>
            <p:cNvPr id="190479" name="Text Box 15"/>
            <p:cNvSpPr txBox="1">
              <a:spLocks noChangeArrowheads="1"/>
            </p:cNvSpPr>
            <p:nvPr/>
          </p:nvSpPr>
          <p:spPr bwMode="auto">
            <a:xfrm>
              <a:off x="665" y="3466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sp>
        <p:nvSpPr>
          <p:cNvPr id="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5867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Paradigm Vs Methodology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162800" y="6492875"/>
            <a:ext cx="1981200" cy="365125"/>
          </a:xfrm>
        </p:spPr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graphicFrame>
        <p:nvGraphicFramePr>
          <p:cNvPr id="4" name="Diagram 3"/>
          <p:cNvGraphicFramePr/>
          <p:nvPr/>
        </p:nvGraphicFramePr>
        <p:xfrm>
          <a:off x="1676400" y="1981200"/>
          <a:ext cx="4191000" cy="332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loud 4"/>
          <p:cNvSpPr/>
          <p:nvPr/>
        </p:nvSpPr>
        <p:spPr>
          <a:xfrm>
            <a:off x="5867400" y="20574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What are my available options?</a:t>
            </a:r>
          </a:p>
        </p:txBody>
      </p:sp>
      <p:sp>
        <p:nvSpPr>
          <p:cNvPr id="6" name="Cloud 5"/>
          <p:cNvSpPr/>
          <p:nvPr/>
        </p:nvSpPr>
        <p:spPr>
          <a:xfrm>
            <a:off x="5943600" y="41148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How do I solve this problem?</a:t>
            </a:r>
          </a:p>
        </p:txBody>
      </p:sp>
      <p:sp>
        <p:nvSpPr>
          <p:cNvPr id="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27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59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Recursive Functions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C30E-5259-43A3-AA06-C191F1168F7E}" type="slidenum">
              <a:rPr lang="en-US"/>
              <a:pPr/>
              <a:t>20</a:t>
            </a:fld>
            <a:endParaRPr lang="en-US"/>
          </a:p>
        </p:txBody>
      </p:sp>
      <p:sp>
        <p:nvSpPr>
          <p:cNvPr id="191491" name="Text Box 3"/>
          <p:cNvSpPr txBox="1">
            <a:spLocks noChangeArrowheads="1"/>
          </p:cNvSpPr>
          <p:nvPr/>
        </p:nvSpPr>
        <p:spPr bwMode="auto">
          <a:xfrm>
            <a:off x="401638" y="1631950"/>
            <a:ext cx="8451850" cy="94615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/>
              <a:t>In Haskell, functions can also be defined in terms of themselves.  Such functions are called </a:t>
            </a:r>
            <a:r>
              <a:rPr lang="en-US" u="sng"/>
              <a:t>recursive</a:t>
            </a:r>
            <a:r>
              <a:rPr lang="en-US"/>
              <a:t>.</a:t>
            </a:r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1322388" y="3108325"/>
            <a:ext cx="6261100" cy="968375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0 = 1</a:t>
            </a:r>
          </a:p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n = n * factorial (n-1)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617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4DEC-CC5E-4132-AD2F-9691A5953AF0}" type="slidenum">
              <a:rPr lang="en-US"/>
              <a:pPr/>
              <a:t>21</a:t>
            </a:fld>
            <a:endParaRPr lang="en-US"/>
          </a:p>
        </p:txBody>
      </p:sp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339725" y="425958"/>
            <a:ext cx="2574744" cy="5847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3200" dirty="0"/>
              <a:t>For example:</a:t>
            </a:r>
          </a:p>
        </p:txBody>
      </p:sp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1806575" y="1292225"/>
            <a:ext cx="2209800" cy="420688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Lucida Sans Typewriter" pitchFamily="49" charset="0"/>
              </a:rPr>
              <a:t>factorial 3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36663" y="1562100"/>
            <a:ext cx="3516312" cy="814388"/>
            <a:chOff x="779" y="984"/>
            <a:chExt cx="2215" cy="513"/>
          </a:xfrm>
        </p:grpSpPr>
        <p:sp>
          <p:nvSpPr>
            <p:cNvPr id="192517" name="Text Box 5"/>
            <p:cNvSpPr txBox="1">
              <a:spLocks noChangeArrowheads="1"/>
            </p:cNvSpPr>
            <p:nvPr/>
          </p:nvSpPr>
          <p:spPr bwMode="auto">
            <a:xfrm>
              <a:off x="1138" y="1232"/>
              <a:ext cx="185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3 * factorial 2</a:t>
              </a:r>
            </a:p>
          </p:txBody>
        </p:sp>
        <p:sp>
          <p:nvSpPr>
            <p:cNvPr id="192518" name="Text Box 6"/>
            <p:cNvSpPr txBox="1">
              <a:spLocks noChangeArrowheads="1"/>
            </p:cNvSpPr>
            <p:nvPr/>
          </p:nvSpPr>
          <p:spPr bwMode="auto">
            <a:xfrm>
              <a:off x="779" y="984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36663" y="2225675"/>
            <a:ext cx="4621212" cy="815975"/>
            <a:chOff x="779" y="1402"/>
            <a:chExt cx="2911" cy="514"/>
          </a:xfrm>
        </p:grpSpPr>
        <p:sp>
          <p:nvSpPr>
            <p:cNvPr id="192520" name="Text Box 8"/>
            <p:cNvSpPr txBox="1">
              <a:spLocks noChangeArrowheads="1"/>
            </p:cNvSpPr>
            <p:nvPr/>
          </p:nvSpPr>
          <p:spPr bwMode="auto">
            <a:xfrm>
              <a:off x="1138" y="1651"/>
              <a:ext cx="255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3 * (2 * factorial 1)</a:t>
              </a:r>
            </a:p>
          </p:txBody>
        </p:sp>
        <p:sp>
          <p:nvSpPr>
            <p:cNvPr id="192521" name="Text Box 9"/>
            <p:cNvSpPr txBox="1">
              <a:spLocks noChangeArrowheads="1"/>
            </p:cNvSpPr>
            <p:nvPr/>
          </p:nvSpPr>
          <p:spPr bwMode="auto">
            <a:xfrm>
              <a:off x="779" y="1402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236663" y="2889250"/>
            <a:ext cx="5726112" cy="815975"/>
            <a:chOff x="779" y="1820"/>
            <a:chExt cx="3607" cy="514"/>
          </a:xfrm>
        </p:grpSpPr>
        <p:sp>
          <p:nvSpPr>
            <p:cNvPr id="192523" name="Text Box 11"/>
            <p:cNvSpPr txBox="1">
              <a:spLocks noChangeArrowheads="1"/>
            </p:cNvSpPr>
            <p:nvPr/>
          </p:nvSpPr>
          <p:spPr bwMode="auto">
            <a:xfrm>
              <a:off x="1138" y="2069"/>
              <a:ext cx="3248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3 * (2 * (1 * factorial 0))</a:t>
              </a:r>
            </a:p>
          </p:txBody>
        </p:sp>
        <p:sp>
          <p:nvSpPr>
            <p:cNvPr id="192524" name="Text Box 12"/>
            <p:cNvSpPr txBox="1">
              <a:spLocks noChangeArrowheads="1"/>
            </p:cNvSpPr>
            <p:nvPr/>
          </p:nvSpPr>
          <p:spPr bwMode="auto">
            <a:xfrm>
              <a:off x="779" y="1820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236663" y="3552825"/>
            <a:ext cx="3884612" cy="817563"/>
            <a:chOff x="779" y="2238"/>
            <a:chExt cx="2447" cy="515"/>
          </a:xfrm>
        </p:grpSpPr>
        <p:sp>
          <p:nvSpPr>
            <p:cNvPr id="192526" name="Text Box 14"/>
            <p:cNvSpPr txBox="1">
              <a:spLocks noChangeArrowheads="1"/>
            </p:cNvSpPr>
            <p:nvPr/>
          </p:nvSpPr>
          <p:spPr bwMode="auto">
            <a:xfrm>
              <a:off x="1138" y="2488"/>
              <a:ext cx="2088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3 * (2 * (1 * 1))</a:t>
              </a:r>
            </a:p>
          </p:txBody>
        </p:sp>
        <p:sp>
          <p:nvSpPr>
            <p:cNvPr id="192527" name="Text Box 15"/>
            <p:cNvSpPr txBox="1">
              <a:spLocks noChangeArrowheads="1"/>
            </p:cNvSpPr>
            <p:nvPr/>
          </p:nvSpPr>
          <p:spPr bwMode="auto">
            <a:xfrm>
              <a:off x="779" y="2238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1236663" y="4216400"/>
            <a:ext cx="2779712" cy="817563"/>
            <a:chOff x="779" y="2656"/>
            <a:chExt cx="1751" cy="515"/>
          </a:xfrm>
        </p:grpSpPr>
        <p:sp>
          <p:nvSpPr>
            <p:cNvPr id="192529" name="Text Box 17"/>
            <p:cNvSpPr txBox="1">
              <a:spLocks noChangeArrowheads="1"/>
            </p:cNvSpPr>
            <p:nvPr/>
          </p:nvSpPr>
          <p:spPr bwMode="auto">
            <a:xfrm>
              <a:off x="1138" y="2906"/>
              <a:ext cx="139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3 * (2 * 1)</a:t>
              </a:r>
            </a:p>
          </p:txBody>
        </p:sp>
        <p:sp>
          <p:nvSpPr>
            <p:cNvPr id="192530" name="Text Box 18"/>
            <p:cNvSpPr txBox="1">
              <a:spLocks noChangeArrowheads="1"/>
            </p:cNvSpPr>
            <p:nvPr/>
          </p:nvSpPr>
          <p:spPr bwMode="auto">
            <a:xfrm>
              <a:off x="779" y="2656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1236663" y="5543550"/>
            <a:ext cx="938212" cy="820738"/>
            <a:chOff x="779" y="3492"/>
            <a:chExt cx="591" cy="517"/>
          </a:xfrm>
        </p:grpSpPr>
        <p:sp>
          <p:nvSpPr>
            <p:cNvPr id="192532" name="Text Box 20"/>
            <p:cNvSpPr txBox="1">
              <a:spLocks noChangeArrowheads="1"/>
            </p:cNvSpPr>
            <p:nvPr/>
          </p:nvSpPr>
          <p:spPr bwMode="auto">
            <a:xfrm>
              <a:off x="779" y="3492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  <p:sp>
          <p:nvSpPr>
            <p:cNvPr id="192533" name="Text Box 21"/>
            <p:cNvSpPr txBox="1">
              <a:spLocks noChangeArrowheads="1"/>
            </p:cNvSpPr>
            <p:nvPr/>
          </p:nvSpPr>
          <p:spPr bwMode="auto">
            <a:xfrm>
              <a:off x="1138" y="3744"/>
              <a:ext cx="23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6</a:t>
              </a:r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1236663" y="4879975"/>
            <a:ext cx="1674812" cy="819150"/>
            <a:chOff x="779" y="3074"/>
            <a:chExt cx="1055" cy="516"/>
          </a:xfrm>
        </p:grpSpPr>
        <p:sp>
          <p:nvSpPr>
            <p:cNvPr id="192535" name="Text Box 23"/>
            <p:cNvSpPr txBox="1">
              <a:spLocks noChangeArrowheads="1"/>
            </p:cNvSpPr>
            <p:nvPr/>
          </p:nvSpPr>
          <p:spPr bwMode="auto">
            <a:xfrm>
              <a:off x="1138" y="3325"/>
              <a:ext cx="69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3 * 2</a:t>
              </a:r>
            </a:p>
          </p:txBody>
        </p:sp>
        <p:sp>
          <p:nvSpPr>
            <p:cNvPr id="192536" name="Text Box 24"/>
            <p:cNvSpPr txBox="1">
              <a:spLocks noChangeArrowheads="1"/>
            </p:cNvSpPr>
            <p:nvPr/>
          </p:nvSpPr>
          <p:spPr bwMode="auto">
            <a:xfrm>
              <a:off x="779" y="3074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sp>
        <p:nvSpPr>
          <p:cNvPr id="9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6477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Quicksort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DB8DF-15FC-4F94-965B-30F60FD55CB6}" type="slidenum">
              <a:rPr lang="en-US"/>
              <a:pPr/>
              <a:t>22</a:t>
            </a:fld>
            <a:endParaRPr lang="en-US"/>
          </a:p>
        </p:txBody>
      </p:sp>
      <p:sp>
        <p:nvSpPr>
          <p:cNvPr id="196611" name="Text Box 3"/>
          <p:cNvSpPr txBox="1">
            <a:spLocks noChangeArrowheads="1"/>
          </p:cNvSpPr>
          <p:nvPr/>
        </p:nvSpPr>
        <p:spPr bwMode="auto">
          <a:xfrm>
            <a:off x="423863" y="1697465"/>
            <a:ext cx="8286750" cy="83099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400" dirty="0"/>
              <a:t>The </a:t>
            </a:r>
            <a:r>
              <a:rPr lang="en-US" sz="2400" u="sng" dirty="0"/>
              <a:t>quicksort</a:t>
            </a:r>
            <a:r>
              <a:rPr lang="en-US" sz="2400" dirty="0"/>
              <a:t> algorithm for sorting a list of integers can be specified by the following two rules:</a:t>
            </a: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auto">
          <a:xfrm>
            <a:off x="563563" y="3135313"/>
            <a:ext cx="8045450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</a:pPr>
            <a:r>
              <a:rPr kumimoji="1" lang="en-US" sz="2400" dirty="0"/>
              <a:t>The empty list is already sorted;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</a:pPr>
            <a:endParaRPr kumimoji="1" lang="en-US" sz="2400" dirty="0"/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</a:pPr>
            <a:r>
              <a:rPr kumimoji="1" lang="en-US" sz="2400" dirty="0"/>
              <a:t>Non-empty lists can be sorted by sorting the tail values </a:t>
            </a:r>
            <a:r>
              <a:rPr kumimoji="1" lang="en-US" sz="2400" dirty="0" smtClean="0">
                <a:sym typeface="Symbol" pitchFamily="18" charset="2"/>
              </a:rPr>
              <a:t>&lt;=</a:t>
            </a:r>
            <a:r>
              <a:rPr kumimoji="1" lang="en-US" sz="2400" dirty="0" smtClean="0"/>
              <a:t> </a:t>
            </a:r>
            <a:r>
              <a:rPr kumimoji="1" lang="en-US" sz="2400" dirty="0"/>
              <a:t>the head, sorting the tail values </a:t>
            </a:r>
            <a:r>
              <a:rPr kumimoji="1" lang="en-US" sz="2400" dirty="0" smtClean="0"/>
              <a:t>&gt;</a:t>
            </a:r>
            <a:r>
              <a:rPr kumimoji="1" lang="en-US" sz="2400" dirty="0" smtClean="0">
                <a:sym typeface="Symbol" pitchFamily="18" charset="2"/>
              </a:rPr>
              <a:t> </a:t>
            </a:r>
            <a:r>
              <a:rPr kumimoji="1" lang="en-US" sz="2400" dirty="0">
                <a:sym typeface="Symbol" pitchFamily="18" charset="2"/>
              </a:rPr>
              <a:t>the head, and then appending the resulting lists on either side of the head value.</a:t>
            </a:r>
            <a:endParaRPr kumimoji="1" lang="en-US" sz="2400" dirty="0"/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6794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10520-CA12-48C3-B7D5-023505A84227}" type="slidenum">
              <a:rPr lang="en-US"/>
              <a:pPr/>
              <a:t>23</a:t>
            </a:fld>
            <a:endParaRPr lang="en-US"/>
          </a:p>
        </p:txBody>
      </p:sp>
      <p:sp>
        <p:nvSpPr>
          <p:cNvPr id="197634" name="Text Box 2"/>
          <p:cNvSpPr txBox="1">
            <a:spLocks noChangeArrowheads="1"/>
          </p:cNvSpPr>
          <p:nvPr/>
        </p:nvSpPr>
        <p:spPr bwMode="auto">
          <a:xfrm>
            <a:off x="338138" y="1512957"/>
            <a:ext cx="8264525" cy="707886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000" dirty="0"/>
              <a:t>Using recursion, this specification can be translated directly into an implementation:</a:t>
            </a:r>
          </a:p>
        </p:txBody>
      </p:sp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884238" y="2289175"/>
            <a:ext cx="7648575" cy="22828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      :: [</a:t>
            </a:r>
            <a:r>
              <a:rPr lang="en-US" sz="2400" dirty="0" err="1">
                <a:latin typeface="Lucida Sans Typewriter" pitchFamily="49" charset="0"/>
              </a:rPr>
              <a:t>Int</a:t>
            </a:r>
            <a:r>
              <a:rPr lang="en-US" sz="2400" dirty="0">
                <a:latin typeface="Lucida Sans Typewriter" pitchFamily="49" charset="0"/>
              </a:rPr>
              <a:t>] </a:t>
            </a:r>
            <a:r>
              <a:rPr lang="en-US" sz="2400" dirty="0">
                <a:latin typeface="Lucida Sans Typewriter" pitchFamily="49" charset="0"/>
                <a:sym typeface="Symbol" pitchFamily="18" charset="2"/>
              </a:rPr>
              <a:t></a:t>
            </a:r>
            <a:r>
              <a:rPr lang="en-US" sz="2400" dirty="0">
                <a:latin typeface="Lucida Sans Typewriter" pitchFamily="49" charset="0"/>
              </a:rPr>
              <a:t> [</a:t>
            </a:r>
            <a:r>
              <a:rPr lang="en-US" sz="2400" dirty="0" err="1">
                <a:latin typeface="Lucida Sans Typewriter" pitchFamily="49" charset="0"/>
              </a:rPr>
              <a:t>Int</a:t>
            </a:r>
            <a:r>
              <a:rPr lang="en-US" sz="2400" dirty="0">
                <a:latin typeface="Lucida Sans Typewriter" pitchFamily="49" charset="0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[]     = []</a:t>
            </a:r>
          </a:p>
          <a:p>
            <a:pPr>
              <a:lnSpc>
                <a:spcPct val="120000"/>
              </a:lnSpc>
            </a:pP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(</a:t>
            </a:r>
            <a:r>
              <a:rPr lang="en-US" sz="2400" dirty="0" err="1">
                <a:latin typeface="Lucida Sans Typewriter" pitchFamily="49" charset="0"/>
              </a:rPr>
              <a:t>x:xs</a:t>
            </a:r>
            <a:r>
              <a:rPr lang="en-US" sz="2400" dirty="0">
                <a:latin typeface="Lucida Sans Typewriter" pitchFamily="49" charset="0"/>
              </a:rPr>
              <a:t>) = </a:t>
            </a: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[a | a </a:t>
            </a:r>
            <a:r>
              <a:rPr lang="en-US" sz="2400" dirty="0">
                <a:latin typeface="Lucida Sans Typewriter" pitchFamily="49" charset="0"/>
                <a:sym typeface="Symbol" pitchFamily="18" charset="2"/>
              </a:rPr>
              <a:t></a:t>
            </a:r>
            <a:r>
              <a:rPr lang="en-US" sz="2400" dirty="0">
                <a:latin typeface="Lucida Sans Typewriter" pitchFamily="49" charset="0"/>
              </a:rPr>
              <a:t> </a:t>
            </a:r>
            <a:r>
              <a:rPr lang="en-US" sz="2400" dirty="0" err="1">
                <a:latin typeface="Lucida Sans Typewriter" pitchFamily="49" charset="0"/>
              </a:rPr>
              <a:t>xs</a:t>
            </a:r>
            <a:r>
              <a:rPr lang="en-US" sz="2400" dirty="0">
                <a:latin typeface="Lucida Sans Typewriter" pitchFamily="49" charset="0"/>
              </a:rPr>
              <a:t>, a </a:t>
            </a:r>
            <a:r>
              <a:rPr lang="en-US" sz="2400" dirty="0">
                <a:latin typeface="Times New Roman" charset="0"/>
                <a:sym typeface="Symbol" pitchFamily="18" charset="2"/>
              </a:rPr>
              <a:t></a:t>
            </a:r>
            <a:r>
              <a:rPr lang="en-US" sz="2400" dirty="0">
                <a:latin typeface="Lucida Sans Typewriter" pitchFamily="49" charset="0"/>
              </a:rPr>
              <a:t> x]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Lucida Sans Typewriter" pitchFamily="49" charset="0"/>
              </a:rPr>
              <a:t>               ++ [x] ++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Lucida Sans Typewriter" pitchFamily="49" charset="0"/>
              </a:rPr>
              <a:t>               </a:t>
            </a: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[b | b </a:t>
            </a:r>
            <a:r>
              <a:rPr lang="en-US" sz="2400" dirty="0">
                <a:latin typeface="Lucida Sans Typewriter" pitchFamily="49" charset="0"/>
                <a:sym typeface="Symbol" pitchFamily="18" charset="2"/>
              </a:rPr>
              <a:t></a:t>
            </a:r>
            <a:r>
              <a:rPr lang="en-US" sz="2400" dirty="0">
                <a:latin typeface="Lucida Sans Typewriter" pitchFamily="49" charset="0"/>
              </a:rPr>
              <a:t> </a:t>
            </a:r>
            <a:r>
              <a:rPr lang="en-US" sz="2400" dirty="0" err="1">
                <a:latin typeface="Lucida Sans Typewriter" pitchFamily="49" charset="0"/>
              </a:rPr>
              <a:t>xs</a:t>
            </a:r>
            <a:r>
              <a:rPr lang="en-US" sz="2400" dirty="0">
                <a:latin typeface="Lucida Sans Typewriter" pitchFamily="49" charset="0"/>
              </a:rPr>
              <a:t>, b </a:t>
            </a:r>
            <a:r>
              <a:rPr lang="en-US" sz="2400" dirty="0">
                <a:latin typeface="Times New Roman" charset="0"/>
                <a:sym typeface="Symbol" pitchFamily="18" charset="2"/>
              </a:rPr>
              <a:t></a:t>
            </a:r>
            <a:r>
              <a:rPr lang="en-US" sz="2400" dirty="0">
                <a:latin typeface="Lucida Sans Typewriter" pitchFamily="49" charset="0"/>
              </a:rPr>
              <a:t> x]</a:t>
            </a:r>
          </a:p>
        </p:txBody>
      </p:sp>
      <p:sp>
        <p:nvSpPr>
          <p:cNvPr id="197636" name="Rectangle 4"/>
          <p:cNvSpPr>
            <a:spLocks noChangeArrowheads="1"/>
          </p:cNvSpPr>
          <p:nvPr/>
        </p:nvSpPr>
        <p:spPr bwMode="auto">
          <a:xfrm>
            <a:off x="495300" y="5483225"/>
            <a:ext cx="7993063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</a:pPr>
            <a:r>
              <a:rPr kumimoji="1" lang="en-US" sz="2400" dirty="0"/>
              <a:t>This is probably the </a:t>
            </a:r>
            <a:r>
              <a:rPr kumimoji="1" lang="en-US" sz="2400" u="sng" dirty="0"/>
              <a:t>simplest</a:t>
            </a:r>
            <a:r>
              <a:rPr kumimoji="1" lang="en-US" sz="2400" dirty="0"/>
              <a:t> implementation of </a:t>
            </a:r>
            <a:r>
              <a:rPr kumimoji="1" lang="en-US" sz="2400" dirty="0" err="1"/>
              <a:t>quicksort</a:t>
            </a:r>
            <a:r>
              <a:rPr kumimoji="1" lang="en-US" sz="2400" dirty="0"/>
              <a:t> in any </a:t>
            </a:r>
            <a:r>
              <a:rPr kumimoji="1" lang="en-US" sz="2400" dirty="0" smtClean="0"/>
              <a:t>programming </a:t>
            </a:r>
            <a:r>
              <a:rPr kumimoji="1" lang="en-US" sz="2400" dirty="0"/>
              <a:t>language!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US" dirty="0"/>
              <a:t>Quicksort</a:t>
            </a:r>
          </a:p>
        </p:txBody>
      </p:sp>
      <p:sp>
        <p:nvSpPr>
          <p:cNvPr id="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709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23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5278-21A8-4A39-BE93-1A7A3B92BCCC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198658" name="Text Box 2"/>
          <p:cNvSpPr txBox="1">
            <a:spLocks noChangeArrowheads="1"/>
          </p:cNvSpPr>
          <p:nvPr/>
        </p:nvSpPr>
        <p:spPr bwMode="auto">
          <a:xfrm>
            <a:off x="339725" y="495300"/>
            <a:ext cx="8315325" cy="51911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/>
              <a:t>For example (abbreviating qsort as q):</a:t>
            </a:r>
          </a:p>
        </p:txBody>
      </p:sp>
      <p:sp>
        <p:nvSpPr>
          <p:cNvPr id="198659" name="Text Box 3"/>
          <p:cNvSpPr txBox="1">
            <a:spLocks noChangeArrowheads="1"/>
          </p:cNvSpPr>
          <p:nvPr/>
        </p:nvSpPr>
        <p:spPr bwMode="auto">
          <a:xfrm>
            <a:off x="3281363" y="1552575"/>
            <a:ext cx="2578100" cy="4206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latin typeface="Lucida Sans Typewriter" pitchFamily="49" charset="0"/>
              </a:rPr>
              <a:t>q [3,2,4,1,5]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136775" y="2176463"/>
            <a:ext cx="4870450" cy="1149350"/>
            <a:chOff x="1346" y="1371"/>
            <a:chExt cx="3068" cy="724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61" name="Text Box 5"/>
            <p:cNvSpPr txBox="1">
              <a:spLocks noChangeArrowheads="1"/>
            </p:cNvSpPr>
            <p:nvPr/>
          </p:nvSpPr>
          <p:spPr bwMode="auto">
            <a:xfrm>
              <a:off x="1346" y="1830"/>
              <a:ext cx="92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[2,1]</a:t>
              </a:r>
            </a:p>
          </p:txBody>
        </p:sp>
        <p:sp>
          <p:nvSpPr>
            <p:cNvPr id="198662" name="Text Box 6"/>
            <p:cNvSpPr txBox="1">
              <a:spLocks noChangeArrowheads="1"/>
            </p:cNvSpPr>
            <p:nvPr/>
          </p:nvSpPr>
          <p:spPr bwMode="auto">
            <a:xfrm>
              <a:off x="2300" y="1830"/>
              <a:ext cx="116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++ [3] ++</a:t>
              </a:r>
            </a:p>
          </p:txBody>
        </p:sp>
        <p:sp>
          <p:nvSpPr>
            <p:cNvPr id="198663" name="Text Box 7"/>
            <p:cNvSpPr txBox="1">
              <a:spLocks noChangeArrowheads="1"/>
            </p:cNvSpPr>
            <p:nvPr/>
          </p:nvSpPr>
          <p:spPr bwMode="auto">
            <a:xfrm>
              <a:off x="3486" y="1830"/>
              <a:ext cx="92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[4,5]</a:t>
              </a:r>
            </a:p>
          </p:txBody>
        </p:sp>
        <p:sp>
          <p:nvSpPr>
            <p:cNvPr id="198664" name="AutoShape 8"/>
            <p:cNvSpPr>
              <a:spLocks noChangeArrowheads="1"/>
            </p:cNvSpPr>
            <p:nvPr/>
          </p:nvSpPr>
          <p:spPr bwMode="auto">
            <a:xfrm>
              <a:off x="2778" y="1371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0688" y="3546475"/>
            <a:ext cx="3944937" cy="1158875"/>
            <a:chOff x="265" y="2234"/>
            <a:chExt cx="2485" cy="7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66" name="Text Box 10"/>
            <p:cNvSpPr txBox="1">
              <a:spLocks noChangeArrowheads="1"/>
            </p:cNvSpPr>
            <p:nvPr/>
          </p:nvSpPr>
          <p:spPr bwMode="auto">
            <a:xfrm>
              <a:off x="265" y="2699"/>
              <a:ext cx="696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[1]</a:t>
              </a:r>
            </a:p>
          </p:txBody>
        </p:sp>
        <p:sp>
          <p:nvSpPr>
            <p:cNvPr id="198667" name="Text Box 11"/>
            <p:cNvSpPr txBox="1">
              <a:spLocks noChangeArrowheads="1"/>
            </p:cNvSpPr>
            <p:nvPr/>
          </p:nvSpPr>
          <p:spPr bwMode="auto">
            <a:xfrm>
              <a:off x="2170" y="2699"/>
              <a:ext cx="58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[]</a:t>
              </a:r>
            </a:p>
          </p:txBody>
        </p:sp>
        <p:sp>
          <p:nvSpPr>
            <p:cNvPr id="198668" name="Text Box 12"/>
            <p:cNvSpPr txBox="1">
              <a:spLocks noChangeArrowheads="1"/>
            </p:cNvSpPr>
            <p:nvPr/>
          </p:nvSpPr>
          <p:spPr bwMode="auto">
            <a:xfrm>
              <a:off x="981" y="2699"/>
              <a:ext cx="116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++ [2] ++</a:t>
              </a:r>
            </a:p>
          </p:txBody>
        </p:sp>
        <p:sp>
          <p:nvSpPr>
            <p:cNvPr id="198669" name="AutoShape 13"/>
            <p:cNvSpPr>
              <a:spLocks noChangeArrowheads="1"/>
            </p:cNvSpPr>
            <p:nvPr/>
          </p:nvSpPr>
          <p:spPr bwMode="auto">
            <a:xfrm>
              <a:off x="1695" y="2234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851400" y="3546475"/>
            <a:ext cx="3946525" cy="1158875"/>
            <a:chOff x="3056" y="2234"/>
            <a:chExt cx="2486" cy="7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71" name="Text Box 15"/>
            <p:cNvSpPr txBox="1">
              <a:spLocks noChangeArrowheads="1"/>
            </p:cNvSpPr>
            <p:nvPr/>
          </p:nvSpPr>
          <p:spPr bwMode="auto">
            <a:xfrm>
              <a:off x="3056" y="2699"/>
              <a:ext cx="58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[]</a:t>
              </a:r>
            </a:p>
          </p:txBody>
        </p:sp>
        <p:sp>
          <p:nvSpPr>
            <p:cNvPr id="198672" name="Text Box 16"/>
            <p:cNvSpPr txBox="1">
              <a:spLocks noChangeArrowheads="1"/>
            </p:cNvSpPr>
            <p:nvPr/>
          </p:nvSpPr>
          <p:spPr bwMode="auto">
            <a:xfrm>
              <a:off x="4846" y="2699"/>
              <a:ext cx="696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q [5]</a:t>
              </a:r>
            </a:p>
          </p:txBody>
        </p:sp>
        <p:sp>
          <p:nvSpPr>
            <p:cNvPr id="198673" name="Text Box 17"/>
            <p:cNvSpPr txBox="1">
              <a:spLocks noChangeArrowheads="1"/>
            </p:cNvSpPr>
            <p:nvPr/>
          </p:nvSpPr>
          <p:spPr bwMode="auto">
            <a:xfrm>
              <a:off x="3661" y="2699"/>
              <a:ext cx="116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++ [4] ++</a:t>
              </a:r>
            </a:p>
          </p:txBody>
        </p:sp>
        <p:sp>
          <p:nvSpPr>
            <p:cNvPr id="198674" name="AutoShape 18"/>
            <p:cNvSpPr>
              <a:spLocks noChangeArrowheads="1"/>
            </p:cNvSpPr>
            <p:nvPr/>
          </p:nvSpPr>
          <p:spPr bwMode="auto">
            <a:xfrm>
              <a:off x="3849" y="2234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604838" y="4960938"/>
            <a:ext cx="736600" cy="1135062"/>
            <a:chOff x="381" y="3125"/>
            <a:chExt cx="464" cy="71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76" name="Text Box 20"/>
            <p:cNvSpPr txBox="1">
              <a:spLocks noChangeArrowheads="1"/>
            </p:cNvSpPr>
            <p:nvPr/>
          </p:nvSpPr>
          <p:spPr bwMode="auto">
            <a:xfrm>
              <a:off x="381" y="3575"/>
              <a:ext cx="464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[1]</a:t>
              </a:r>
            </a:p>
          </p:txBody>
        </p:sp>
        <p:sp>
          <p:nvSpPr>
            <p:cNvPr id="198677" name="AutoShape 21"/>
            <p:cNvSpPr>
              <a:spLocks noChangeArrowheads="1"/>
            </p:cNvSpPr>
            <p:nvPr/>
          </p:nvSpPr>
          <p:spPr bwMode="auto">
            <a:xfrm>
              <a:off x="512" y="3125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3629025" y="4954588"/>
            <a:ext cx="552450" cy="1128712"/>
            <a:chOff x="2286" y="3121"/>
            <a:chExt cx="348" cy="71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79" name="Text Box 23"/>
            <p:cNvSpPr txBox="1">
              <a:spLocks noChangeArrowheads="1"/>
            </p:cNvSpPr>
            <p:nvPr/>
          </p:nvSpPr>
          <p:spPr bwMode="auto">
            <a:xfrm>
              <a:off x="2286" y="3567"/>
              <a:ext cx="34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[]</a:t>
              </a:r>
            </a:p>
          </p:txBody>
        </p:sp>
        <p:sp>
          <p:nvSpPr>
            <p:cNvPr id="198680" name="AutoShape 24"/>
            <p:cNvSpPr>
              <a:spLocks noChangeArrowheads="1"/>
            </p:cNvSpPr>
            <p:nvPr/>
          </p:nvSpPr>
          <p:spPr bwMode="auto">
            <a:xfrm>
              <a:off x="2359" y="3121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5035550" y="4933950"/>
            <a:ext cx="552450" cy="1162050"/>
            <a:chOff x="3172" y="3108"/>
            <a:chExt cx="348" cy="73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82" name="Text Box 26"/>
            <p:cNvSpPr txBox="1">
              <a:spLocks noChangeArrowheads="1"/>
            </p:cNvSpPr>
            <p:nvPr/>
          </p:nvSpPr>
          <p:spPr bwMode="auto">
            <a:xfrm>
              <a:off x="3172" y="3575"/>
              <a:ext cx="34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[]</a:t>
              </a:r>
            </a:p>
          </p:txBody>
        </p:sp>
        <p:sp>
          <p:nvSpPr>
            <p:cNvPr id="198683" name="AutoShape 27"/>
            <p:cNvSpPr>
              <a:spLocks noChangeArrowheads="1"/>
            </p:cNvSpPr>
            <p:nvPr/>
          </p:nvSpPr>
          <p:spPr bwMode="auto">
            <a:xfrm>
              <a:off x="3245" y="3108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8" name="Group 28"/>
          <p:cNvGrpSpPr>
            <a:grpSpLocks/>
          </p:cNvGrpSpPr>
          <p:nvPr/>
        </p:nvGrpSpPr>
        <p:grpSpPr bwMode="auto">
          <a:xfrm>
            <a:off x="7877175" y="4949825"/>
            <a:ext cx="736600" cy="1146175"/>
            <a:chOff x="4962" y="3118"/>
            <a:chExt cx="464" cy="72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85" name="Text Box 29"/>
            <p:cNvSpPr txBox="1">
              <a:spLocks noChangeArrowheads="1"/>
            </p:cNvSpPr>
            <p:nvPr/>
          </p:nvSpPr>
          <p:spPr bwMode="auto">
            <a:xfrm>
              <a:off x="4962" y="3575"/>
              <a:ext cx="464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[5]</a:t>
              </a:r>
            </a:p>
          </p:txBody>
        </p:sp>
        <p:sp>
          <p:nvSpPr>
            <p:cNvPr id="198686" name="AutoShape 30"/>
            <p:cNvSpPr>
              <a:spLocks noChangeArrowheads="1"/>
            </p:cNvSpPr>
            <p:nvPr/>
          </p:nvSpPr>
          <p:spPr bwMode="auto">
            <a:xfrm>
              <a:off x="5093" y="3118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33" name="Text Box 29"/>
          <p:cNvSpPr txBox="1">
            <a:spLocks noChangeArrowheads="1"/>
          </p:cNvSpPr>
          <p:nvPr/>
        </p:nvSpPr>
        <p:spPr bwMode="auto">
          <a:xfrm>
            <a:off x="6350000" y="5671268"/>
            <a:ext cx="736600" cy="4247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Lucida Sans Typewriter" pitchFamily="49" charset="0"/>
              </a:rPr>
              <a:t>[4]</a:t>
            </a:r>
            <a:endParaRPr lang="en-US" sz="2400" dirty="0">
              <a:latin typeface="Lucida Sans Typewriter" pitchFamily="49" charset="0"/>
            </a:endParaRP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4191000" y="5671268"/>
            <a:ext cx="742511" cy="4247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Lucida Sans Typewriter" pitchFamily="49" charset="0"/>
              </a:rPr>
              <a:t>[3]</a:t>
            </a:r>
            <a:endParaRPr lang="en-US" sz="2400" dirty="0">
              <a:latin typeface="Lucida Sans Typewriter" pitchFamily="49" charset="0"/>
            </a:endParaRPr>
          </a:p>
        </p:txBody>
      </p: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2133600" y="5675312"/>
            <a:ext cx="736600" cy="420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Lucida Sans Typewriter" pitchFamily="49" charset="0"/>
              </a:rPr>
              <a:t>[2]</a:t>
            </a:r>
            <a:endParaRPr lang="en-US" sz="2400" dirty="0">
              <a:latin typeface="Lucida Sans Typewriter" pitchFamily="49" charset="0"/>
            </a:endParaRPr>
          </a:p>
        </p:txBody>
      </p:sp>
      <p:sp>
        <p:nvSpPr>
          <p:cNvPr id="9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7416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24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8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Points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Programming Paradigms </a:t>
            </a:r>
          </a:p>
          <a:p>
            <a:pPr lvl="1" eaLnBrk="1" hangingPunct="1"/>
            <a:r>
              <a:rPr lang="en-US" dirty="0" smtClean="0"/>
              <a:t>Declarative and Imperative</a:t>
            </a:r>
          </a:p>
          <a:p>
            <a:pPr lvl="1" eaLnBrk="1" hangingPunct="1">
              <a:buFont typeface="Wingdings 3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Functional Programming Paradigm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basic method of computation is the application of functions to </a:t>
            </a:r>
            <a:r>
              <a:rPr lang="en-US" dirty="0" smtClean="0"/>
              <a:t>arguments</a:t>
            </a:r>
          </a:p>
          <a:p>
            <a:endParaRPr lang="en-US" dirty="0"/>
          </a:p>
          <a:p>
            <a:r>
              <a:rPr lang="en-US" dirty="0" smtClean="0"/>
              <a:t>Functional </a:t>
            </a:r>
            <a:r>
              <a:rPr lang="en-US" dirty="0"/>
              <a:t>programming leads to </a:t>
            </a:r>
            <a:r>
              <a:rPr lang="en-US" b="1" i="1" dirty="0"/>
              <a:t>considerably</a:t>
            </a:r>
            <a:r>
              <a:rPr lang="en-US" dirty="0"/>
              <a:t> simpler programs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25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943600" y="26670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Imperative Programming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7162800" y="4191000"/>
            <a:ext cx="14478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Object Oriented Programming</a:t>
            </a:r>
          </a:p>
        </p:txBody>
      </p:sp>
      <p:cxnSp>
        <p:nvCxnSpPr>
          <p:cNvPr id="20" name="Straight Arrow Connector 19"/>
          <p:cNvCxnSpPr>
            <a:stCxn id="7" idx="2"/>
            <a:endCxn id="8" idx="0"/>
          </p:cNvCxnSpPr>
          <p:nvPr/>
        </p:nvCxnSpPr>
        <p:spPr>
          <a:xfrm rot="16200000" flipH="1">
            <a:off x="6896100" y="3200400"/>
            <a:ext cx="7620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7" name="TextBox 22"/>
          <p:cNvSpPr txBox="1">
            <a:spLocks noChangeArrowheads="1"/>
          </p:cNvSpPr>
          <p:nvPr/>
        </p:nvSpPr>
        <p:spPr bwMode="auto">
          <a:xfrm>
            <a:off x="6324600" y="5056188"/>
            <a:ext cx="4572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</a:t>
            </a:r>
          </a:p>
          <a:p>
            <a:endParaRPr lang="en-US" sz="1100">
              <a:latin typeface="Gill Sans MT" pitchFamily="34" charset="0"/>
            </a:endParaRPr>
          </a:p>
        </p:txBody>
      </p:sp>
      <p:sp>
        <p:nvSpPr>
          <p:cNvPr id="13318" name="TextBox 23"/>
          <p:cNvSpPr txBox="1">
            <a:spLocks noChangeArrowheads="1"/>
          </p:cNvSpPr>
          <p:nvPr/>
        </p:nvSpPr>
        <p:spPr bwMode="auto">
          <a:xfrm>
            <a:off x="8153400" y="5029200"/>
            <a:ext cx="457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C++ Java</a:t>
            </a:r>
          </a:p>
          <a:p>
            <a:endParaRPr lang="en-US" sz="1100">
              <a:latin typeface="Gill Sans MT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2474913" y="4457700"/>
            <a:ext cx="4040188" cy="15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TextBox 27"/>
          <p:cNvSpPr txBox="1">
            <a:spLocks noChangeArrowheads="1"/>
          </p:cNvSpPr>
          <p:nvPr/>
        </p:nvSpPr>
        <p:spPr bwMode="auto">
          <a:xfrm>
            <a:off x="1219200" y="5715000"/>
            <a:ext cx="177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More declarative</a:t>
            </a:r>
          </a:p>
        </p:txBody>
      </p:sp>
      <p:sp>
        <p:nvSpPr>
          <p:cNvPr id="13321" name="TextBox 28"/>
          <p:cNvSpPr txBox="1">
            <a:spLocks noChangeArrowheads="1"/>
          </p:cNvSpPr>
          <p:nvPr/>
        </p:nvSpPr>
        <p:spPr bwMode="auto">
          <a:xfrm>
            <a:off x="6035675" y="5715000"/>
            <a:ext cx="1660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Gill Sans MT" pitchFamily="34" charset="0"/>
              </a:rPr>
              <a:t>Less declarative</a:t>
            </a:r>
          </a:p>
        </p:txBody>
      </p:sp>
      <p:sp>
        <p:nvSpPr>
          <p:cNvPr id="13322" name="TextBox 29"/>
          <p:cNvSpPr txBox="1">
            <a:spLocks noChangeArrowheads="1"/>
          </p:cNvSpPr>
          <p:nvPr/>
        </p:nvSpPr>
        <p:spPr bwMode="auto">
          <a:xfrm>
            <a:off x="1524000" y="6019800"/>
            <a:ext cx="987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 State</a:t>
            </a:r>
          </a:p>
        </p:txBody>
      </p:sp>
      <p:sp>
        <p:nvSpPr>
          <p:cNvPr id="13323" name="TextBox 30"/>
          <p:cNvSpPr txBox="1">
            <a:spLocks noChangeArrowheads="1"/>
          </p:cNvSpPr>
          <p:nvPr/>
        </p:nvSpPr>
        <p:spPr bwMode="auto">
          <a:xfrm>
            <a:off x="6426200" y="6019800"/>
            <a:ext cx="90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>
                <a:latin typeface="Gill Sans MT" pitchFamily="34" charset="0"/>
              </a:rPr>
              <a:t>Stateful</a:t>
            </a:r>
            <a:endParaRPr lang="en-US" dirty="0">
              <a:latin typeface="Gill Sans MT" pitchFamily="34" charset="0"/>
            </a:endParaRPr>
          </a:p>
        </p:txBody>
      </p:sp>
      <p:sp>
        <p:nvSpPr>
          <p:cNvPr id="133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Programming Paradigms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162800" y="6492875"/>
            <a:ext cx="1981200" cy="365125"/>
          </a:xfrm>
        </p:spPr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105400" y="42672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Procedural Programming</a:t>
            </a:r>
          </a:p>
        </p:txBody>
      </p:sp>
      <p:cxnSp>
        <p:nvCxnSpPr>
          <p:cNvPr id="40" name="Straight Arrow Connector 39"/>
          <p:cNvCxnSpPr>
            <a:stCxn id="7" idx="2"/>
            <a:endCxn id="38" idx="0"/>
          </p:cNvCxnSpPr>
          <p:nvPr/>
        </p:nvCxnSpPr>
        <p:spPr>
          <a:xfrm rot="5400000">
            <a:off x="5829300" y="3429000"/>
            <a:ext cx="838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7" name="Group 42"/>
          <p:cNvGrpSpPr>
            <a:grpSpLocks/>
          </p:cNvGrpSpPr>
          <p:nvPr/>
        </p:nvGrpSpPr>
        <p:grpSpPr bwMode="auto">
          <a:xfrm>
            <a:off x="533400" y="2711450"/>
            <a:ext cx="3794125" cy="2851150"/>
            <a:chOff x="533400" y="1304836"/>
            <a:chExt cx="3794461" cy="2851874"/>
          </a:xfrm>
        </p:grpSpPr>
        <p:sp>
          <p:nvSpPr>
            <p:cNvPr id="5" name="Rectangle 4"/>
            <p:cNvSpPr/>
            <p:nvPr/>
          </p:nvSpPr>
          <p:spPr>
            <a:xfrm>
              <a:off x="1752708" y="1304836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Declarative Programming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3400" y="2972134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Functional Programming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19602" y="2895915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Logic Programming</a:t>
              </a:r>
            </a:p>
          </p:txBody>
        </p:sp>
        <p:cxnSp>
          <p:nvCxnSpPr>
            <p:cNvPr id="12" name="Straight Arrow Connector 11"/>
            <p:cNvCxnSpPr>
              <a:stCxn id="5" idx="2"/>
              <a:endCxn id="6" idx="0"/>
            </p:cNvCxnSpPr>
            <p:nvPr/>
          </p:nvCxnSpPr>
          <p:spPr>
            <a:xfrm rot="5400000">
              <a:off x="1414465" y="1909928"/>
              <a:ext cx="905105" cy="12193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33" name="TextBox 20"/>
            <p:cNvSpPr txBox="1">
              <a:spLocks noChangeArrowheads="1"/>
            </p:cNvSpPr>
            <p:nvPr/>
          </p:nvSpPr>
          <p:spPr bwMode="auto">
            <a:xfrm>
              <a:off x="1310939" y="3725823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HASKELL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sp>
          <p:nvSpPr>
            <p:cNvPr id="13334" name="TextBox 21"/>
            <p:cNvSpPr txBox="1">
              <a:spLocks noChangeArrowheads="1"/>
            </p:cNvSpPr>
            <p:nvPr/>
          </p:nvSpPr>
          <p:spPr bwMode="auto">
            <a:xfrm>
              <a:off x="3505200" y="3657600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PROLOG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cxnSp>
          <p:nvCxnSpPr>
            <p:cNvPr id="42" name="Straight Arrow Connector 41"/>
            <p:cNvCxnSpPr>
              <a:stCxn id="5" idx="2"/>
              <a:endCxn id="9" idx="0"/>
            </p:cNvCxnSpPr>
            <p:nvPr/>
          </p:nvCxnSpPr>
          <p:spPr>
            <a:xfrm rot="16200000" flipH="1">
              <a:off x="2595676" y="1948025"/>
              <a:ext cx="828885" cy="10668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3733800" y="14478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Paradigms</a:t>
            </a:r>
          </a:p>
        </p:txBody>
      </p:sp>
      <p:sp>
        <p:nvSpPr>
          <p:cNvPr id="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5"/>
          <p:cNvSpPr/>
          <p:nvPr/>
        </p:nvSpPr>
        <p:spPr>
          <a:xfrm>
            <a:off x="427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901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Functional Programming?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Functional programming is </a:t>
            </a:r>
            <a:r>
              <a:rPr lang="en-US" u="sng" dirty="0"/>
              <a:t>style</a:t>
            </a:r>
            <a:r>
              <a:rPr lang="en-US" dirty="0"/>
              <a:t> of programming in which the basic method of computation is the application of functions to arguments;</a:t>
            </a:r>
          </a:p>
          <a:p>
            <a:endParaRPr lang="en-US" dirty="0" smtClean="0"/>
          </a:p>
          <a:p>
            <a:r>
              <a:rPr lang="en-US" dirty="0" smtClean="0"/>
              <a:t>Program </a:t>
            </a:r>
            <a:r>
              <a:rPr lang="en-US" dirty="0"/>
              <a:t>viewed as a collection of functions.</a:t>
            </a:r>
          </a:p>
          <a:p>
            <a:endParaRPr lang="en-US" dirty="0" smtClean="0"/>
          </a:p>
          <a:p>
            <a:r>
              <a:rPr lang="en-US" dirty="0" smtClean="0"/>
              <a:t>There </a:t>
            </a:r>
            <a:r>
              <a:rPr lang="en-US" dirty="0"/>
              <a:t>are no assignments</a:t>
            </a:r>
          </a:p>
          <a:p>
            <a:endParaRPr lang="en-US" dirty="0" smtClean="0"/>
          </a:p>
          <a:p>
            <a:r>
              <a:rPr lang="en-US" dirty="0" smtClean="0"/>
              <a:t>Emphasize </a:t>
            </a:r>
            <a:r>
              <a:rPr lang="en-US" dirty="0"/>
              <a:t>on simple and clean semantics. </a:t>
            </a:r>
          </a:p>
          <a:p>
            <a:endParaRPr lang="en-US" dirty="0" smtClean="0"/>
          </a:p>
          <a:p>
            <a:r>
              <a:rPr lang="en-US" dirty="0" smtClean="0"/>
              <a:t>Example </a:t>
            </a:r>
            <a:r>
              <a:rPr lang="en-US" dirty="0"/>
              <a:t>languages: Scheme, Miranda, Haskell, </a:t>
            </a:r>
            <a:r>
              <a:rPr lang="en-US" dirty="0" smtClean="0"/>
              <a:t>ML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0ACBE-19EE-4736-910A-361D11F22DA6}" type="slidenum">
              <a:rPr lang="en-US"/>
              <a:pPr/>
              <a:t>4</a:t>
            </a:fld>
            <a:endParaRPr lang="en-US"/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B"/>
          <p:cNvSpPr/>
          <p:nvPr/>
        </p:nvSpPr>
        <p:spPr>
          <a:xfrm>
            <a:off x="12700" y="6718300"/>
            <a:ext cx="1219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Functional Programming Paradigm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Design of a functional program is based on mathematical functions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Problem Solving = Evaluation of Functions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A program consists of function calls with appropriate arguments.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Based on </a:t>
            </a:r>
            <a:r>
              <a:rPr lang="en-US" sz="2400" dirty="0" smtClean="0">
                <a:latin typeface="Symbol" pitchFamily="18" charset="2"/>
              </a:rPr>
              <a:t>l</a:t>
            </a:r>
            <a:r>
              <a:rPr lang="en-US" dirty="0" smtClean="0"/>
              <a:t>-calculus with added constructs for convenience.</a:t>
            </a:r>
            <a:r>
              <a:rPr lang="en-US" sz="2800" dirty="0" smtClean="0">
                <a:latin typeface="Symbol" pitchFamily="18" charset="2"/>
              </a:rPr>
              <a:t> 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1524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is it Useful?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16FC3-8854-440C-AF17-EDECFA23B2C4}" type="slidenum">
              <a:rPr lang="en-US"/>
              <a:pPr/>
              <a:t>6</a:t>
            </a:fld>
            <a:endParaRPr 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1219200"/>
            <a:ext cx="8178800" cy="5032375"/>
          </a:xfrm>
          <a:prstGeom prst="rect">
            <a:avLst/>
          </a:prstGeom>
        </p:spPr>
        <p:txBody>
          <a:bodyPr/>
          <a:lstStyle/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r>
              <a:rPr lang="en-US" sz="2600" dirty="0" smtClean="0">
                <a:latin typeface="+mn-lt"/>
              </a:rPr>
              <a:t>The abstract nature of functional programming leads to </a:t>
            </a:r>
            <a:r>
              <a:rPr lang="en-US" sz="2600" b="1" i="1" dirty="0" smtClean="0">
                <a:latin typeface="+mn-lt"/>
              </a:rPr>
              <a:t>considerably</a:t>
            </a:r>
            <a:r>
              <a:rPr lang="en-US" sz="2600" dirty="0" smtClean="0">
                <a:latin typeface="+mn-lt"/>
              </a:rPr>
              <a:t> simpler programs;</a:t>
            </a:r>
          </a:p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endParaRPr lang="en-US" sz="2600" dirty="0" smtClean="0">
              <a:latin typeface="+mn-lt"/>
            </a:endParaRPr>
          </a:p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r>
              <a:rPr lang="en-US" sz="2600" dirty="0" smtClean="0">
                <a:latin typeface="+mn-lt"/>
              </a:rPr>
              <a:t>It also supports a number of powerful new ways to structure and reason about programs.</a:t>
            </a:r>
          </a:p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r>
              <a:rPr lang="en-US" sz="2600" dirty="0" smtClean="0">
                <a:latin typeface="+mn-lt"/>
              </a:rPr>
              <a:t>Example: </a:t>
            </a:r>
          </a:p>
          <a:p>
            <a:pPr marL="273050" marR="0" lvl="0" indent="-273050" algn="l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38200" y="3886200"/>
            <a:ext cx="57134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Summing the integers 1 to 10 in Haskell: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981200" y="4343400"/>
            <a:ext cx="2209800" cy="457200"/>
          </a:xfrm>
          <a:prstGeom prst="rect">
            <a:avLst/>
          </a:prstGeom>
          <a:solidFill>
            <a:schemeClr val="bg2"/>
          </a:solidFill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sum [1..10]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38200" y="4876800"/>
            <a:ext cx="6707285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The computation method is </a:t>
            </a:r>
            <a:r>
              <a:rPr lang="en-US" sz="2400" u="sng" dirty="0"/>
              <a:t>function application</a:t>
            </a:r>
            <a:r>
              <a:rPr lang="en-US" sz="2400" dirty="0"/>
              <a:t>.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1828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Functional Programming Paradigm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a Function?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676400" y="2514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5791200" y="2514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*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*</a:t>
            </a:r>
            <a:endParaRPr lang="en-US" dirty="0"/>
          </a:p>
        </p:txBody>
      </p:sp>
      <p:sp>
        <p:nvSpPr>
          <p:cNvPr id="22534" name="TextBox 6"/>
          <p:cNvSpPr txBox="1">
            <a:spLocks noChangeArrowheads="1"/>
          </p:cNvSpPr>
          <p:nvPr/>
        </p:nvSpPr>
        <p:spPr bwMode="auto">
          <a:xfrm>
            <a:off x="1981200" y="2057400"/>
            <a:ext cx="927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Domain</a:t>
            </a:r>
          </a:p>
        </p:txBody>
      </p:sp>
      <p:sp>
        <p:nvSpPr>
          <p:cNvPr id="22535" name="TextBox 7"/>
          <p:cNvSpPr txBox="1">
            <a:spLocks noChangeArrowheads="1"/>
          </p:cNvSpPr>
          <p:nvPr/>
        </p:nvSpPr>
        <p:spPr bwMode="auto">
          <a:xfrm>
            <a:off x="6172200" y="2057400"/>
            <a:ext cx="74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Range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486025" y="3043238"/>
            <a:ext cx="3914775" cy="6905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7" name="TextBox 10"/>
          <p:cNvSpPr txBox="1">
            <a:spLocks noChangeArrowheads="1"/>
          </p:cNvSpPr>
          <p:nvPr/>
        </p:nvSpPr>
        <p:spPr bwMode="auto">
          <a:xfrm>
            <a:off x="3200400" y="4672013"/>
            <a:ext cx="2667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2400" dirty="0">
                <a:latin typeface="Times New Roman" pitchFamily="18" charset="0"/>
              </a:rPr>
              <a:t>Function is a mapping of </a:t>
            </a:r>
          </a:p>
          <a:p>
            <a:pPr algn="ctr"/>
            <a:r>
              <a:rPr lang="en-US" altLang="en-US" sz="2400" dirty="0">
                <a:latin typeface="Times New Roman" pitchFamily="18" charset="0"/>
              </a:rPr>
              <a:t>members of one set </a:t>
            </a:r>
          </a:p>
          <a:p>
            <a:pPr algn="ctr"/>
            <a:r>
              <a:rPr lang="en-US" altLang="en-US" sz="2400" dirty="0">
                <a:latin typeface="Times New Roman" pitchFamily="18" charset="0"/>
              </a:rPr>
              <a:t>to another set</a:t>
            </a:r>
            <a:endParaRPr lang="en-US" sz="2400" dirty="0">
              <a:latin typeface="Gill Sans MT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514600" y="4419600"/>
            <a:ext cx="3886200" cy="2524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2146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Functional Programming Paradigm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Example: If Function is Square-Root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676400" y="2133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/>
              <a:t>9</a:t>
            </a:r>
            <a:endParaRPr lang="en-US" sz="5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5791200" y="2133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*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638425" y="2738438"/>
            <a:ext cx="3762375" cy="6905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9" name="TextBox 7"/>
          <p:cNvSpPr txBox="1">
            <a:spLocks noChangeArrowheads="1"/>
          </p:cNvSpPr>
          <p:nvPr/>
        </p:nvSpPr>
        <p:spPr bwMode="auto">
          <a:xfrm>
            <a:off x="2286000" y="1752600"/>
            <a:ext cx="363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</a:t>
            </a:r>
          </a:p>
        </p:txBody>
      </p:sp>
      <p:sp>
        <p:nvSpPr>
          <p:cNvPr id="23560" name="TextBox 8"/>
          <p:cNvSpPr txBox="1">
            <a:spLocks noChangeArrowheads="1"/>
          </p:cNvSpPr>
          <p:nvPr/>
        </p:nvSpPr>
        <p:spPr bwMode="auto">
          <a:xfrm>
            <a:off x="6400800" y="1676400"/>
            <a:ext cx="363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76599" y="4343400"/>
            <a:ext cx="226188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2400" dirty="0">
                <a:latin typeface="Times New Roman" pitchFamily="18" charset="0"/>
              </a:rPr>
              <a:t>A Function can never have</a:t>
            </a:r>
          </a:p>
          <a:p>
            <a:pPr algn="ctr"/>
            <a:r>
              <a:rPr lang="en-US" sz="2400" dirty="0">
                <a:latin typeface="Times New Roman" pitchFamily="18" charset="0"/>
              </a:rPr>
              <a:t>One-to-many mapping</a:t>
            </a:r>
            <a:endParaRPr lang="en-US" sz="2400" dirty="0">
              <a:latin typeface="Gill Sans MT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667000" y="2743200"/>
            <a:ext cx="3733800" cy="1295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ultiply 14"/>
          <p:cNvSpPr/>
          <p:nvPr/>
        </p:nvSpPr>
        <p:spPr>
          <a:xfrm>
            <a:off x="4495800" y="3200400"/>
            <a:ext cx="533400" cy="609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B"/>
          <p:cNvSpPr/>
          <p:nvPr/>
        </p:nvSpPr>
        <p:spPr>
          <a:xfrm>
            <a:off x="12700" y="6718300"/>
            <a:ext cx="2451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Applications of Functional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Languages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LISP </a:t>
            </a:r>
            <a:r>
              <a:rPr lang="en-US" dirty="0"/>
              <a:t>is used for artificial intelligence</a:t>
            </a:r>
          </a:p>
          <a:p>
            <a:pPr lvl="1"/>
            <a:r>
              <a:rPr lang="en-US" dirty="0"/>
              <a:t>Knowledge representation</a:t>
            </a:r>
          </a:p>
          <a:p>
            <a:pPr lvl="1"/>
            <a:r>
              <a:rPr lang="en-US" dirty="0"/>
              <a:t>Machine learning</a:t>
            </a:r>
          </a:p>
          <a:p>
            <a:pPr lvl="1"/>
            <a:r>
              <a:rPr lang="en-US" dirty="0"/>
              <a:t>Natural language processing</a:t>
            </a:r>
          </a:p>
          <a:p>
            <a:pPr lvl="1"/>
            <a:r>
              <a:rPr lang="en-US" dirty="0"/>
              <a:t>Modeling of speech and vision</a:t>
            </a:r>
          </a:p>
          <a:p>
            <a:endParaRPr lang="en-US" dirty="0" smtClean="0"/>
          </a:p>
          <a:p>
            <a:r>
              <a:rPr lang="en-US" dirty="0" smtClean="0"/>
              <a:t>Scheme </a:t>
            </a:r>
            <a:r>
              <a:rPr lang="en-US" dirty="0"/>
              <a:t>is used to teach introductory programming at a significant number of universities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2768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90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7976</TotalTime>
  <Words>1316</Words>
  <Application>Microsoft Office PowerPoint</Application>
  <PresentationFormat>On-screen Show (4:3)</PresentationFormat>
  <Paragraphs>385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ＭＳ Ｐゴシック</vt:lpstr>
      <vt:lpstr>Arial</vt:lpstr>
      <vt:lpstr>Bookman Old Style</vt:lpstr>
      <vt:lpstr>Calibri</vt:lpstr>
      <vt:lpstr>Gill Sans MT</vt:lpstr>
      <vt:lpstr>Lucida Sans Typewriter</vt:lpstr>
      <vt:lpstr>Monotype Sorts</vt:lpstr>
      <vt:lpstr>Symbol</vt:lpstr>
      <vt:lpstr>Times New Roman</vt:lpstr>
      <vt:lpstr>Wingdings</vt:lpstr>
      <vt:lpstr>Wingdings 3</vt:lpstr>
      <vt:lpstr>SWE205 2011-09-26 (with Tabs)</vt:lpstr>
      <vt:lpstr>Lecture # 18:Programming Paradigms  &gt; Functional Programming </vt:lpstr>
      <vt:lpstr>Paradigm Vs Methodology</vt:lpstr>
      <vt:lpstr>Programming Paradigms</vt:lpstr>
      <vt:lpstr>What is Functional Programming?</vt:lpstr>
      <vt:lpstr>Functional Programming Paradigm</vt:lpstr>
      <vt:lpstr>Why is it Useful?</vt:lpstr>
      <vt:lpstr>Functional Programming Paradigm</vt:lpstr>
      <vt:lpstr>Functional Programming Paradigm</vt:lpstr>
      <vt:lpstr>Applications of Functional Languages</vt:lpstr>
      <vt:lpstr>Comparing Fun. and Imp. Languages</vt:lpstr>
      <vt:lpstr>Hugs : Haskell interpreter</vt:lpstr>
      <vt:lpstr>Function Application</vt:lpstr>
      <vt:lpstr>Examples</vt:lpstr>
      <vt:lpstr>My First Script</vt:lpstr>
      <vt:lpstr>Example</vt:lpstr>
      <vt:lpstr>Imperative Solution Vs Functional</vt:lpstr>
      <vt:lpstr>Imperative     Vs     Functional</vt:lpstr>
      <vt:lpstr>Example: Factorial</vt:lpstr>
      <vt:lpstr>PowerPoint Presentation</vt:lpstr>
      <vt:lpstr>Recursive Functions</vt:lpstr>
      <vt:lpstr>PowerPoint Presentation</vt:lpstr>
      <vt:lpstr>Quicksort</vt:lpstr>
      <vt:lpstr>Quicksort</vt:lpstr>
      <vt:lpstr>PowerPoint Presentation</vt:lpstr>
      <vt:lpstr>Key Points</vt:lpstr>
    </vt:vector>
  </TitlesOfParts>
  <Company>Misbhauddin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</dc:title>
  <dc:creator>Mohammed</dc:creator>
  <cp:lastModifiedBy>Sajjad</cp:lastModifiedBy>
  <cp:revision>223</cp:revision>
  <cp:lastPrinted>2011-05-18T06:23:45Z</cp:lastPrinted>
  <dcterms:created xsi:type="dcterms:W3CDTF">2009-05-13T06:38:04Z</dcterms:created>
  <dcterms:modified xsi:type="dcterms:W3CDTF">2016-04-09T17:51:49Z</dcterms:modified>
</cp:coreProperties>
</file>